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934" r:id="rId1"/>
    <p:sldMasterId id="2147486952" r:id="rId2"/>
    <p:sldMasterId id="2147486968" r:id="rId3"/>
  </p:sldMasterIdLst>
  <p:notesMasterIdLst>
    <p:notesMasterId r:id="rId32"/>
  </p:notesMasterIdLst>
  <p:handoutMasterIdLst>
    <p:handoutMasterId r:id="rId33"/>
  </p:handoutMasterIdLst>
  <p:sldIdLst>
    <p:sldId id="1997" r:id="rId4"/>
    <p:sldId id="1451" r:id="rId5"/>
    <p:sldId id="308" r:id="rId6"/>
    <p:sldId id="330" r:id="rId7"/>
    <p:sldId id="316" r:id="rId8"/>
    <p:sldId id="2076137814" r:id="rId9"/>
    <p:sldId id="478" r:id="rId10"/>
    <p:sldId id="476" r:id="rId11"/>
    <p:sldId id="1899" r:id="rId12"/>
    <p:sldId id="2076137801" r:id="rId13"/>
    <p:sldId id="2076137805" r:id="rId14"/>
    <p:sldId id="1739" r:id="rId15"/>
    <p:sldId id="2076137818" r:id="rId16"/>
    <p:sldId id="2076137819" r:id="rId17"/>
    <p:sldId id="2076137806" r:id="rId18"/>
    <p:sldId id="2014" r:id="rId19"/>
    <p:sldId id="2016" r:id="rId20"/>
    <p:sldId id="2076137815" r:id="rId21"/>
    <p:sldId id="2076137816" r:id="rId22"/>
    <p:sldId id="2076137817" r:id="rId23"/>
    <p:sldId id="2076137820" r:id="rId24"/>
    <p:sldId id="2076137809" r:id="rId25"/>
    <p:sldId id="2076137821" r:id="rId26"/>
    <p:sldId id="2076137810" r:id="rId27"/>
    <p:sldId id="2076137811" r:id="rId28"/>
    <p:sldId id="2076137813" r:id="rId29"/>
    <p:sldId id="2076137812" r:id="rId30"/>
    <p:sldId id="1503" r:id="rId31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Brogli" initials="CB" lastIdx="1" clrIdx="0">
    <p:extLst>
      <p:ext uri="{19B8F6BF-5375-455C-9EA6-DF929625EA0E}">
        <p15:presenceInfo xmlns:p15="http://schemas.microsoft.com/office/powerpoint/2012/main" userId="S-1-5-21-2032946200-1863398042-622671684-146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D5D2F"/>
    <a:srgbClr val="FF0000"/>
    <a:srgbClr val="00CC00"/>
    <a:srgbClr val="0066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65" autoAdjust="0"/>
    <p:restoredTop sz="95565" autoAdjust="0"/>
  </p:normalViewPr>
  <p:slideViewPr>
    <p:cSldViewPr>
      <p:cViewPr varScale="1">
        <p:scale>
          <a:sx n="101" d="100"/>
          <a:sy n="101" d="100"/>
        </p:scale>
        <p:origin x="341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173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4160838" cy="36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5" rIns="96648" bIns="4832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5" y="2"/>
            <a:ext cx="4160837" cy="36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5" rIns="96648" bIns="4832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950076"/>
            <a:ext cx="4160838" cy="36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5" rIns="96648" bIns="48325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5" y="6950076"/>
            <a:ext cx="4160837" cy="36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5" rIns="96648" bIns="48325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5BFBFB3-3E20-4BA3-AD0C-9602F1B0C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95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4160838" cy="36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5" rIns="96648" bIns="4832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6" y="2"/>
            <a:ext cx="4160838" cy="36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5" rIns="96648" bIns="4832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40" y="3475040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5" rIns="96648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948490"/>
            <a:ext cx="4160838" cy="36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5" rIns="96648" bIns="48325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6" y="6948490"/>
            <a:ext cx="4160838" cy="36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5" rIns="96648" bIns="48325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92409F7A-F9FE-4201-B1D8-53E4273AA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74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78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2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9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57066" indent="-291179" eaLnBrk="0" hangingPunct="0">
              <a:defRPr sz="240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64717" indent="-232943" eaLnBrk="0" hangingPunct="0">
              <a:defRPr sz="240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30604" indent="-232943" eaLnBrk="0" hangingPunct="0">
              <a:defRPr sz="240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96491" indent="-232943" eaLnBrk="0" hangingPunct="0">
              <a:defRPr sz="240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A67A8422-4298-403F-A935-C631215B9831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646612" cy="3484562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</p:spPr>
        <p:txBody>
          <a:bodyPr lIns="100514" tIns="50256" rIns="100514" bIns="50256"/>
          <a:lstStyle/>
          <a:p>
            <a:pPr eaLnBrk="1" hangingPunct="1"/>
            <a:r>
              <a:rPr lang="en-US" sz="1400"/>
              <a:t> This slides shows the recommended path for risk reduction</a:t>
            </a:r>
          </a:p>
          <a:p>
            <a:pPr lvl="1" eaLnBrk="1" hangingPunct="1"/>
            <a:r>
              <a:rPr lang="en-US" sz="1400"/>
              <a:t> Designing out the hazard is most effective</a:t>
            </a:r>
          </a:p>
          <a:p>
            <a:pPr lvl="1" eaLnBrk="1" hangingPunct="1"/>
            <a:r>
              <a:rPr lang="en-US" sz="1400"/>
              <a:t> PPE is Least effective – Note that following procedures is paramount to reducing risk, but is least effective because we do not always follow directions.</a:t>
            </a:r>
          </a:p>
          <a:p>
            <a:pPr lvl="1" eaLnBrk="1" hangingPunct="1"/>
            <a:r>
              <a:rPr lang="en-US" sz="1400"/>
              <a:t> When we do not follow directions, we are exposed to a higher level of risk – (i.e. Speeding, driving too fast for the conditions (Ice, Snow, poor visibility))</a:t>
            </a:r>
          </a:p>
          <a:p>
            <a:pPr lvl="1" eaLnBrk="1" hangingPunct="1"/>
            <a:r>
              <a:rPr lang="en-US" sz="1400"/>
              <a:t> PPE when worn appropriately does provide a significant level of protection.</a:t>
            </a:r>
          </a:p>
        </p:txBody>
      </p:sp>
    </p:spTree>
    <p:extLst>
      <p:ext uri="{BB962C8B-B14F-4D97-AF65-F5344CB8AC3E}">
        <p14:creationId xmlns:p14="http://schemas.microsoft.com/office/powerpoint/2010/main" val="56916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390525" y="6248400"/>
            <a:ext cx="8458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8863" y="255838"/>
            <a:ext cx="7543800" cy="491458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316832" y="1192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983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00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4000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fld id="{924A8348-E14A-46C9-901D-E454108DD2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48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fld id="{3391DFA3-18A5-4782-A438-D021BA742D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49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fld id="{08973F11-4020-4F00-BBC0-5317FCFDE1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33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fld id="{58D2C5E3-9F54-4CF6-97CA-D16EE20D19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84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fld id="{46B6EE17-E6E7-4826-B99D-F31782FAD0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58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fld id="{12F604C1-05C0-4750-A517-A705096389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55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fld id="{B2F6F4A6-C42F-4139-B632-316A3A7924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82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1145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19125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fld id="{0BD09206-A271-46AD-A8E4-C791027EAD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20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76400"/>
            <a:ext cx="4000500" cy="4114800"/>
          </a:xfrm>
        </p:spPr>
        <p:txBody>
          <a:bodyPr/>
          <a:lstStyle/>
          <a:p>
            <a:pPr lvl="0"/>
            <a:r>
              <a:rPr lang="en-US" noProof="0" dirty="0"/>
              <a:t>Click icon to add online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76400"/>
            <a:ext cx="40005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fld id="{11936906-3637-4B65-8180-15B0619858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02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A9BC4-5D1E-4915-9964-8AD3B176E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EF85C-941D-4710-BE6B-954CDDB77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4DAC8-3DEF-4316-B26F-D83F4DF8A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F17B-EF9E-4C11-A527-CA77F4A670E6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E4679-7382-489E-B82D-A7F9E2B1C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A9070-A4DD-4E89-84D8-7067D2F84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501D-A5E1-4568-ADD7-99B0430B41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734865-F162-4084-B549-5A838206862C}"/>
              </a:ext>
            </a:extLst>
          </p:cNvPr>
          <p:cNvSpPr/>
          <p:nvPr userDrawn="1"/>
        </p:nvSpPr>
        <p:spPr>
          <a:xfrm>
            <a:off x="0" y="6250075"/>
            <a:ext cx="9144000" cy="607925"/>
          </a:xfrm>
          <a:prstGeom prst="rect">
            <a:avLst/>
          </a:prstGeom>
          <a:solidFill>
            <a:srgbClr val="F15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3413BF-891B-4827-B642-511A2D08741A}"/>
              </a:ext>
            </a:extLst>
          </p:cNvPr>
          <p:cNvSpPr/>
          <p:nvPr userDrawn="1"/>
        </p:nvSpPr>
        <p:spPr>
          <a:xfrm>
            <a:off x="0" y="802823"/>
            <a:ext cx="8139165" cy="713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FE30E54-2F97-4DA6-B08C-E306CD15A44D}"/>
              </a:ext>
            </a:extLst>
          </p:cNvPr>
          <p:cNvSpPr txBox="1">
            <a:spLocks/>
          </p:cNvSpPr>
          <p:nvPr userDrawn="1"/>
        </p:nvSpPr>
        <p:spPr>
          <a:xfrm>
            <a:off x="8236744" y="6346826"/>
            <a:ext cx="82153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FCF17B-EF9E-4C11-A527-CA77F4A670E6}" type="datetimeFigureOut">
              <a:rPr lang="en-US" sz="1200" smtClean="0">
                <a:solidFill>
                  <a:schemeClr val="tx1"/>
                </a:solidFill>
              </a:rPr>
              <a:pPr/>
              <a:t>3/14/2022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D565AB-86F1-43DF-87E0-1AA35F683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29" y="124467"/>
            <a:ext cx="815263" cy="7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6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6954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BDC3AEA-9E0C-4118-9E0A-698B86B2653A}"/>
              </a:ext>
            </a:extLst>
          </p:cNvPr>
          <p:cNvSpPr/>
          <p:nvPr userDrawn="1"/>
        </p:nvSpPr>
        <p:spPr>
          <a:xfrm>
            <a:off x="0" y="6250075"/>
            <a:ext cx="9144000" cy="607925"/>
          </a:xfrm>
          <a:prstGeom prst="rect">
            <a:avLst/>
          </a:prstGeom>
          <a:solidFill>
            <a:srgbClr val="F15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3B8AB17-D95E-484E-BDDA-70FE3C394A20}"/>
              </a:ext>
            </a:extLst>
          </p:cNvPr>
          <p:cNvSpPr txBox="1">
            <a:spLocks/>
          </p:cNvSpPr>
          <p:nvPr userDrawn="1"/>
        </p:nvSpPr>
        <p:spPr>
          <a:xfrm>
            <a:off x="8236744" y="6346826"/>
            <a:ext cx="82153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FCF17B-EF9E-4C11-A527-CA77F4A670E6}" type="datetimeFigureOut">
              <a:rPr lang="en-US" sz="1200" smtClean="0">
                <a:solidFill>
                  <a:schemeClr val="tx1"/>
                </a:solidFill>
              </a:rPr>
              <a:pPr/>
              <a:t>3/14/2022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5F80A9-309C-4C75-9927-5033AE9C6C45}"/>
              </a:ext>
            </a:extLst>
          </p:cNvPr>
          <p:cNvSpPr/>
          <p:nvPr userDrawn="1"/>
        </p:nvSpPr>
        <p:spPr>
          <a:xfrm>
            <a:off x="0" y="802823"/>
            <a:ext cx="8139165" cy="713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0E92FE-9219-4DEB-8AB5-41873C98C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29" y="124467"/>
            <a:ext cx="815263" cy="74974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09B248-3C6E-4ED4-B3E6-05BEC4F400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197" y="6356351"/>
            <a:ext cx="2453474" cy="365125"/>
          </a:xfrm>
        </p:spPr>
        <p:txBody>
          <a:bodyPr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Fluid Power Safety Certification Class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04DB0-335A-4671-8AD0-804294B1B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1844" y="6346826"/>
            <a:ext cx="35303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&amp; Privileged C 2021 ROSS Controls All rights reserved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951F5-DF20-4DF9-9C17-338C58DC6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501D-A5E1-4568-ADD7-99B0430B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525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15F7-CCD4-451B-BBE2-93CA1938785A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6FEF-A816-4D28-BE96-6D7573BB4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49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8863" y="255838"/>
            <a:ext cx="7543800" cy="4914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316832" y="119206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567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40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715250" cy="8382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066800"/>
            <a:ext cx="4191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E35D2-558D-4078-8BC1-511EC4CDF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17754"/>
      </p:ext>
    </p:extLst>
  </p:cSld>
  <p:clrMapOvr>
    <a:masterClrMapping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9C19C-909D-43CD-A441-8A3A91759D90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ROSS Controls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9D5A8-1872-4CB1-90D8-F60DC5CBA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18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8394"/>
          <a:stretch/>
        </p:blipFill>
        <p:spPr>
          <a:xfrm>
            <a:off x="8070487" y="183896"/>
            <a:ext cx="835393" cy="58477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04805" y="819151"/>
            <a:ext cx="85439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90525" y="6248400"/>
            <a:ext cx="8458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925518" y="6278306"/>
            <a:ext cx="3200401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b="1" dirty="0"/>
              <a:t>GROWING WITH</a:t>
            </a:r>
            <a:r>
              <a:rPr lang="en-US" sz="1875" b="1" baseline="0" dirty="0"/>
              <a:t> ROSS</a:t>
            </a:r>
            <a:endParaRPr lang="en-US" sz="1875" b="1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5" y="6248399"/>
            <a:ext cx="85439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791201" y="6355378"/>
            <a:ext cx="30956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bg1">
                    <a:lumMod val="50000"/>
                  </a:schemeClr>
                </a:solidFill>
              </a:rPr>
              <a:t>Ponte Vedra Beach, FL </a:t>
            </a:r>
            <a:r>
              <a:rPr lang="en-US" sz="1500" b="1" baseline="0" dirty="0">
                <a:solidFill>
                  <a:schemeClr val="bg1">
                    <a:lumMod val="50000"/>
                  </a:schemeClr>
                </a:solidFill>
              </a:rPr>
              <a:t>2014</a:t>
            </a:r>
            <a:endParaRPr lang="en-US" sz="15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5" y="6301455"/>
            <a:ext cx="620713" cy="47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68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8863" y="255838"/>
            <a:ext cx="7543800" cy="4914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316832" y="119206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151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219200" y="6368611"/>
            <a:ext cx="4738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The Global Leader in Pneumatic Safety Solutions</a:t>
            </a:r>
          </a:p>
        </p:txBody>
      </p:sp>
    </p:spTree>
    <p:extLst>
      <p:ext uri="{BB962C8B-B14F-4D97-AF65-F5344CB8AC3E}">
        <p14:creationId xmlns:p14="http://schemas.microsoft.com/office/powerpoint/2010/main" val="2565009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3400"/>
            <a:ext cx="8183880" cy="1051560"/>
          </a:xfrm>
        </p:spPr>
        <p:txBody>
          <a:bodyPr/>
          <a:lstStyle>
            <a:lvl1pPr>
              <a:defRPr>
                <a:solidFill>
                  <a:srgbClr val="FF4019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76400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10400" y="6413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96923-CA5E-4AE5-ABA6-63CCC4D245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9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8863" y="255838"/>
            <a:ext cx="7543800" cy="4914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>
          <a:xfrm>
            <a:off x="316832" y="1192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7822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se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979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15F7-CCD4-451B-BBE2-93CA1938785A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26FEF-A816-4D28-BE96-6D7573BB47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41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38238" y="0"/>
            <a:ext cx="76962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4191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191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810000"/>
            <a:ext cx="4191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0000"/>
            <a:ext cx="41910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51627"/>
            <a:ext cx="9144000" cy="239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Copyright © 2009 Rockwell Automation, Inc. All rights reserved.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FFEFD-0624-4F90-A99D-123AF8AC4D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08597"/>
      </p:ext>
    </p:extLst>
  </p:cSld>
  <p:clrMapOvr>
    <a:masterClrMapping/>
  </p:clrMapOvr>
  <p:transition spd="med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01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130300"/>
            <a:ext cx="7620000" cy="1728788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2448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2009 Rockwell Automation, Inc. All rights reserved.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48259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69969C-4E5A-4705-A4AA-E71509AA81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465543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88449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61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rgbClr val="070C3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70C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6" charset="0"/>
              <a:cs typeface="Arial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889249"/>
            <a:ext cx="2362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6559550"/>
            <a:ext cx="9144000" cy="304800"/>
          </a:xfrm>
          <a:prstGeom prst="rect">
            <a:avLst/>
          </a:prstGeom>
          <a:solidFill>
            <a:srgbClr val="FFB91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70C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6" charset="0"/>
              <a:cs typeface="Arial" charset="0"/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230938"/>
            <a:ext cx="339566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-138113" y="4191000"/>
            <a:ext cx="54864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70C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6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676400"/>
            <a:ext cx="8458200" cy="1143000"/>
          </a:xfrm>
        </p:spPr>
        <p:txBody>
          <a:bodyPr/>
          <a:lstStyle>
            <a:lvl1pPr marL="0" indent="0">
              <a:buFont typeface="Times" pitchFamily="-16" charset="0"/>
              <a:buNone/>
              <a:defRPr sz="28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28600"/>
            <a:ext cx="8458200" cy="1295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781800" y="6072154"/>
            <a:ext cx="2174875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600" b="1">
                <a:solidFill>
                  <a:srgbClr val="070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1" name="Rectangle 2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63550" y="4205288"/>
            <a:ext cx="4108450" cy="13414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600" b="0">
                <a:solidFill>
                  <a:srgbClr val="070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/>
          </a:p>
        </p:txBody>
      </p:sp>
      <p:pic>
        <p:nvPicPr>
          <p:cNvPr id="12" name="Picture 11" descr="100 Year Logo Full Color.pd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892846"/>
            <a:ext cx="1030568" cy="88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4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fld id="{0AD6FE3D-F2F4-4838-9C2A-5E94DCDA27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3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</a:defRPr>
            </a:lvl1pPr>
          </a:lstStyle>
          <a:p>
            <a:pPr>
              <a:defRPr/>
            </a:pPr>
            <a:fld id="{8CFC5018-9B42-46A0-921F-09861AE734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9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863" y="255838"/>
            <a:ext cx="7543800" cy="491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832" y="11920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8394"/>
          <a:stretch/>
        </p:blipFill>
        <p:spPr>
          <a:xfrm>
            <a:off x="8070483" y="183896"/>
            <a:ext cx="835393" cy="58477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04801" y="819150"/>
            <a:ext cx="85439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90525" y="6248400"/>
            <a:ext cx="8458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5715001" y="6339099"/>
            <a:ext cx="320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+mj-lt"/>
              </a:rPr>
              <a:t>ROSS</a:t>
            </a:r>
            <a:r>
              <a:rPr lang="en-US" sz="2400" b="1" baseline="0" dirty="0">
                <a:latin typeface="+mj-lt"/>
              </a:rPr>
              <a:t> Controls </a:t>
            </a:r>
            <a:endParaRPr lang="en-US" sz="2400" b="1" dirty="0">
              <a:latin typeface="+mj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1" y="6248398"/>
            <a:ext cx="85439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219200" y="6368612"/>
            <a:ext cx="4738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The Global Leader in Pneumatic Safety Solutions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8394"/>
          <a:stretch/>
        </p:blipFill>
        <p:spPr>
          <a:xfrm>
            <a:off x="304801" y="6317553"/>
            <a:ext cx="685800" cy="4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0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36" r:id="rId1"/>
    <p:sldLayoutId id="2147486937" r:id="rId2"/>
    <p:sldLayoutId id="2147486940" r:id="rId3"/>
    <p:sldLayoutId id="2147486951" r:id="rId4"/>
    <p:sldLayoutId id="2147486966" r:id="rId5"/>
    <p:sldLayoutId id="2147486967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91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70C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-16" charset="0"/>
              <a:cs typeface="Arial" charset="0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458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153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600" y="61849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b="0">
                <a:solidFill>
                  <a:srgbClr val="070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C7B7527-DB3E-4033-B912-411599C0EB68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0663" y="6121400"/>
            <a:ext cx="77628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4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53" r:id="rId1"/>
    <p:sldLayoutId id="2147486954" r:id="rId2"/>
    <p:sldLayoutId id="2147486955" r:id="rId3"/>
    <p:sldLayoutId id="2147486956" r:id="rId4"/>
    <p:sldLayoutId id="2147486957" r:id="rId5"/>
    <p:sldLayoutId id="2147486958" r:id="rId6"/>
    <p:sldLayoutId id="2147486959" r:id="rId7"/>
    <p:sldLayoutId id="2147486960" r:id="rId8"/>
    <p:sldLayoutId id="2147486961" r:id="rId9"/>
    <p:sldLayoutId id="2147486962" r:id="rId10"/>
    <p:sldLayoutId id="2147486963" r:id="rId11"/>
    <p:sldLayoutId id="214748696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0C3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-16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-16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-16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-16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773D7F-4DE4-415C-8138-7BB9E9D6F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F9B96-6163-48E9-B94C-9BCF3DD02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C0B28-5E98-48F6-8D3E-A11489248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CF17B-EF9E-4C11-A527-CA77F4A670E6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2A8FE-F67F-4816-B50A-01BF96930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B0D62-19DA-46F7-8662-7AA55D818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9501D-A5E1-4568-ADD7-99B0430B4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9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69" r:id="rId1"/>
    <p:sldLayoutId id="2147486970" r:id="rId2"/>
    <p:sldLayoutId id="2147486971" r:id="rId3"/>
    <p:sldLayoutId id="2147486972" r:id="rId4"/>
    <p:sldLayoutId id="2147486973" r:id="rId5"/>
    <p:sldLayoutId id="2147486974" r:id="rId6"/>
    <p:sldLayoutId id="2147486975" r:id="rId7"/>
    <p:sldLayoutId id="2147486976" r:id="rId8"/>
    <p:sldLayoutId id="2147486977" r:id="rId9"/>
    <p:sldLayoutId id="2147486978" r:id="rId10"/>
    <p:sldLayoutId id="2147486979" r:id="rId11"/>
    <p:sldLayoutId id="2147486980" r:id="rId12"/>
    <p:sldLayoutId id="2147486981" r:id="rId13"/>
    <p:sldLayoutId id="2147486982" r:id="rId14"/>
    <p:sldLayoutId id="214748698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.brogli@rosscontrols.co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28.tiff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32.tiff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png"/><Relationship Id="rId4" Type="http://schemas.openxmlformats.org/officeDocument/2006/relationships/image" Target="../media/image35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3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9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1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emf"/><Relationship Id="rId4" Type="http://schemas.openxmlformats.org/officeDocument/2006/relationships/image" Target="../media/image9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11.png"/><Relationship Id="rId4" Type="http://schemas.openxmlformats.org/officeDocument/2006/relationships/image" Target="../media/image16.jpe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E8FA94-B951-481A-A2E2-89984B4E7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1724025" cy="552450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9CF9F6C1-8040-4DDF-AEC0-860B08D2DDA9}"/>
              </a:ext>
            </a:extLst>
          </p:cNvPr>
          <p:cNvSpPr txBox="1">
            <a:spLocks/>
          </p:cNvSpPr>
          <p:nvPr/>
        </p:nvSpPr>
        <p:spPr>
          <a:xfrm>
            <a:off x="608076" y="1066800"/>
            <a:ext cx="8001000" cy="49145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/>
              <a:t>Hybrid Safety Solutions Presentation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3DD573A-4EB7-450E-9F05-D6F59CA8A9A4}"/>
              </a:ext>
            </a:extLst>
          </p:cNvPr>
          <p:cNvSpPr txBox="1">
            <a:spLocks/>
          </p:cNvSpPr>
          <p:nvPr/>
        </p:nvSpPr>
        <p:spPr>
          <a:xfrm>
            <a:off x="304800" y="1905000"/>
            <a:ext cx="8458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/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/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/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/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/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/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/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/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/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/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/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/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/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/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/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/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/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600"/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/>
              <a:t>Chris Brogli - Ross Controls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/>
              <a:t>Global VP of Safety Business Development Manager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>
                <a:hlinkClick r:id="rId3"/>
              </a:rPr>
              <a:t>chris.brogli@rosscontrols.com</a:t>
            </a:r>
            <a:endParaRPr lang="en-US" sz="1600"/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/>
              <a:t>1-859-595-9630</a:t>
            </a:r>
            <a:endParaRPr lang="en-US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831F9A-0BC8-444E-BCA2-9E2F92E181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68" y="2133600"/>
            <a:ext cx="4999863" cy="27733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9E03D5-0846-4238-AFE6-30FA33FF25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604" b="20017"/>
          <a:stretch/>
        </p:blipFill>
        <p:spPr>
          <a:xfrm>
            <a:off x="76200" y="6429367"/>
            <a:ext cx="3774749" cy="2257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67515F-A3E0-4B94-BFAF-45AAA3A32C82}"/>
              </a:ext>
            </a:extLst>
          </p:cNvPr>
          <p:cNvSpPr txBox="1"/>
          <p:nvPr/>
        </p:nvSpPr>
        <p:spPr>
          <a:xfrm>
            <a:off x="4419600" y="6417334"/>
            <a:ext cx="2777732" cy="207749"/>
          </a:xfrm>
          <a:prstGeom prst="rect">
            <a:avLst/>
          </a:prstGeom>
          <a:solidFill>
            <a:srgbClr val="ED5D2F"/>
          </a:solidFill>
          <a:ln>
            <a:solidFill>
              <a:srgbClr val="ED5D2F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Confidential &amp; Privileged C 2021 ROSS Controls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39176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E7887-6BAA-41AA-8EAB-041C5EB9EA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52600" y="-22225"/>
            <a:ext cx="596265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Most safety functions start with a triggering event called Safety-related stop.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960312-D9A2-45AD-8359-D50F2DD477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04" b="20017"/>
          <a:stretch/>
        </p:blipFill>
        <p:spPr>
          <a:xfrm>
            <a:off x="76200" y="6429367"/>
            <a:ext cx="3774749" cy="2257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864D1B-A3E3-4B7A-83B7-5C0379F1F46A}"/>
              </a:ext>
            </a:extLst>
          </p:cNvPr>
          <p:cNvSpPr txBox="1"/>
          <p:nvPr/>
        </p:nvSpPr>
        <p:spPr>
          <a:xfrm>
            <a:off x="4419600" y="6417334"/>
            <a:ext cx="2777732" cy="207749"/>
          </a:xfrm>
          <a:prstGeom prst="rect">
            <a:avLst/>
          </a:prstGeom>
          <a:solidFill>
            <a:srgbClr val="ED5D2F"/>
          </a:solidFill>
          <a:ln>
            <a:solidFill>
              <a:srgbClr val="ED5D2F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Confidential &amp; Privileged C 2021 ROSS Controls All Rights Reserved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4D0390-AA70-4BF5-B7DF-26FABB0B0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"/>
            <a:ext cx="1724025" cy="552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502844-D948-4D0F-9094-0B8F57FB7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93330"/>
            <a:ext cx="8382000" cy="522204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C928680-5187-4280-B580-6FB0E552374B}"/>
              </a:ext>
            </a:extLst>
          </p:cNvPr>
          <p:cNvSpPr/>
          <p:nvPr/>
        </p:nvSpPr>
        <p:spPr>
          <a:xfrm>
            <a:off x="457200" y="1905000"/>
            <a:ext cx="2819400" cy="304800"/>
          </a:xfrm>
          <a:prstGeom prst="roundRect">
            <a:avLst/>
          </a:prstGeom>
          <a:noFill/>
          <a:ln w="28575">
            <a:solidFill>
              <a:srgbClr val="ED5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41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380D06-3BC6-4F64-884D-590305207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04" b="20017"/>
          <a:stretch/>
        </p:blipFill>
        <p:spPr>
          <a:xfrm>
            <a:off x="76200" y="6429367"/>
            <a:ext cx="3774749" cy="225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EB67EB-906B-47D3-85D8-468ADD93768A}"/>
              </a:ext>
            </a:extLst>
          </p:cNvPr>
          <p:cNvSpPr txBox="1"/>
          <p:nvPr/>
        </p:nvSpPr>
        <p:spPr>
          <a:xfrm>
            <a:off x="4419600" y="6417334"/>
            <a:ext cx="2777732" cy="207749"/>
          </a:xfrm>
          <a:prstGeom prst="rect">
            <a:avLst/>
          </a:prstGeom>
          <a:solidFill>
            <a:srgbClr val="ED5D2F"/>
          </a:solidFill>
          <a:ln>
            <a:solidFill>
              <a:srgbClr val="ED5D2F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Confidential &amp; Privileged C 2021 ROSS Controls All Rights Reserved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CADA1C7-272E-4622-93E7-50D048AFF1A5}"/>
              </a:ext>
            </a:extLst>
          </p:cNvPr>
          <p:cNvSpPr txBox="1">
            <a:spLocks noChangeArrowheads="1"/>
          </p:cNvSpPr>
          <p:nvPr/>
        </p:nvSpPr>
        <p:spPr>
          <a:xfrm>
            <a:off x="1963574" y="-234157"/>
            <a:ext cx="60654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dirty="0"/>
              <a:t>This trigger device starts the safety function action and the logic device controls the action.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FC8B2C-80AD-4CC3-96D4-BB994FD59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"/>
            <a:ext cx="1724025" cy="5524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28E238C-5159-4844-9008-60187D69843F}"/>
              </a:ext>
            </a:extLst>
          </p:cNvPr>
          <p:cNvSpPr txBox="1"/>
          <p:nvPr/>
        </p:nvSpPr>
        <p:spPr>
          <a:xfrm>
            <a:off x="932949" y="2112446"/>
            <a:ext cx="1734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Input/Triggering Device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71D189-5C06-4F81-9277-077813D6209E}"/>
              </a:ext>
            </a:extLst>
          </p:cNvPr>
          <p:cNvSpPr txBox="1"/>
          <p:nvPr/>
        </p:nvSpPr>
        <p:spPr>
          <a:xfrm>
            <a:off x="3001505" y="2180384"/>
            <a:ext cx="1734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Logic Device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74CA6-CE90-49BF-B5D7-AE869052BDA8}"/>
              </a:ext>
            </a:extLst>
          </p:cNvPr>
          <p:cNvSpPr txBox="1"/>
          <p:nvPr/>
        </p:nvSpPr>
        <p:spPr>
          <a:xfrm>
            <a:off x="5070061" y="2112446"/>
            <a:ext cx="173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Output Device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DA7510-871D-437F-A4DA-FCEF09903B29}"/>
              </a:ext>
            </a:extLst>
          </p:cNvPr>
          <p:cNvSpPr txBox="1"/>
          <p:nvPr/>
        </p:nvSpPr>
        <p:spPr>
          <a:xfrm>
            <a:off x="7374268" y="3105020"/>
            <a:ext cx="1353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Complete Safety Function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3E05B3B-C45B-4188-8F14-DF56005ED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560" y="3123891"/>
            <a:ext cx="1302486" cy="15192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774DA68-43CA-4FE5-A9C5-A31888F5A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714" y="3165182"/>
            <a:ext cx="1585289" cy="12342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CD3834C-1EA6-403F-99E5-00399FC45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4724" y="2935046"/>
            <a:ext cx="1040167" cy="174937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B4E698B-F2E5-439A-A343-AF0EFF9C56A5}"/>
              </a:ext>
            </a:extLst>
          </p:cNvPr>
          <p:cNvSpPr txBox="1"/>
          <p:nvPr/>
        </p:nvSpPr>
        <p:spPr>
          <a:xfrm>
            <a:off x="2492287" y="3427916"/>
            <a:ext cx="421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9CBEF5-03C7-4464-8AF1-3058654D035A}"/>
              </a:ext>
            </a:extLst>
          </p:cNvPr>
          <p:cNvSpPr txBox="1"/>
          <p:nvPr/>
        </p:nvSpPr>
        <p:spPr>
          <a:xfrm>
            <a:off x="4915632" y="3456892"/>
            <a:ext cx="421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5631B6-45FE-4C13-9296-8B409CED4F8C}"/>
              </a:ext>
            </a:extLst>
          </p:cNvPr>
          <p:cNvSpPr txBox="1"/>
          <p:nvPr/>
        </p:nvSpPr>
        <p:spPr>
          <a:xfrm>
            <a:off x="6604247" y="3457522"/>
            <a:ext cx="421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=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C78A72-8D23-41D7-90F3-05FC66619A68}"/>
              </a:ext>
            </a:extLst>
          </p:cNvPr>
          <p:cNvSpPr/>
          <p:nvPr/>
        </p:nvSpPr>
        <p:spPr>
          <a:xfrm>
            <a:off x="381000" y="1752600"/>
            <a:ext cx="85344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20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CACDF5-9CD3-45E0-9A64-BB7861A328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63517" y="184043"/>
            <a:ext cx="6280873" cy="492125"/>
          </a:xfrm>
        </p:spPr>
        <p:txBody>
          <a:bodyPr>
            <a:noAutofit/>
          </a:bodyPr>
          <a:lstStyle/>
          <a:p>
            <a:pPr algn="ctr"/>
            <a:r>
              <a:rPr lang="en-US" sz="2400" b="0" dirty="0"/>
              <a:t>A Safety Function includes fluid power safety.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997F5E-A76C-457D-A492-2BF9BF6E574D}"/>
              </a:ext>
            </a:extLst>
          </p:cNvPr>
          <p:cNvSpPr txBox="1"/>
          <p:nvPr/>
        </p:nvSpPr>
        <p:spPr>
          <a:xfrm>
            <a:off x="1125318" y="4497131"/>
            <a:ext cx="83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/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C81D66-4EBA-4B17-AD63-890B254494CD}"/>
              </a:ext>
            </a:extLst>
          </p:cNvPr>
          <p:cNvSpPr txBox="1"/>
          <p:nvPr/>
        </p:nvSpPr>
        <p:spPr>
          <a:xfrm>
            <a:off x="3665383" y="4597723"/>
            <a:ext cx="83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/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8F13C1-0089-44AA-B77F-CD53C8776D68}"/>
              </a:ext>
            </a:extLst>
          </p:cNvPr>
          <p:cNvSpPr txBox="1"/>
          <p:nvPr/>
        </p:nvSpPr>
        <p:spPr>
          <a:xfrm>
            <a:off x="6090027" y="4605661"/>
            <a:ext cx="83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/>
              <a:t>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81F87D-5075-4C13-BC15-A3F235B7B20C}"/>
              </a:ext>
            </a:extLst>
          </p:cNvPr>
          <p:cNvSpPr txBox="1"/>
          <p:nvPr/>
        </p:nvSpPr>
        <p:spPr>
          <a:xfrm>
            <a:off x="6553200" y="4509421"/>
            <a:ext cx="2246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Complete Safety Function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A4A47F-2B3E-4F6C-997D-3325EC82EB46}"/>
              </a:ext>
            </a:extLst>
          </p:cNvPr>
          <p:cNvSpPr txBox="1"/>
          <p:nvPr/>
        </p:nvSpPr>
        <p:spPr>
          <a:xfrm>
            <a:off x="304800" y="3124200"/>
            <a:ext cx="8382000" cy="707886"/>
          </a:xfrm>
          <a:prstGeom prst="rect">
            <a:avLst/>
          </a:prstGeom>
          <a:solidFill>
            <a:srgbClr val="ED5D2F"/>
          </a:solidFill>
          <a:ln>
            <a:solidFill>
              <a:srgbClr val="ED5D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Unfortunately, most people think that turning power off to standard valves is enough. The problem is that valves are only CatB or Cat1 devices.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A26A39-520F-45F7-B50D-FE31F8231F30}"/>
              </a:ext>
            </a:extLst>
          </p:cNvPr>
          <p:cNvSpPr txBox="1"/>
          <p:nvPr/>
        </p:nvSpPr>
        <p:spPr>
          <a:xfrm>
            <a:off x="1349982" y="1821851"/>
            <a:ext cx="83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3AFCAB-113A-439E-8F29-7A7FA5A80888}"/>
              </a:ext>
            </a:extLst>
          </p:cNvPr>
          <p:cNvSpPr txBox="1"/>
          <p:nvPr/>
        </p:nvSpPr>
        <p:spPr>
          <a:xfrm>
            <a:off x="3741583" y="1840902"/>
            <a:ext cx="83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/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451E32-F450-4FDF-A33E-028EBD120C4B}"/>
              </a:ext>
            </a:extLst>
          </p:cNvPr>
          <p:cNvSpPr txBox="1"/>
          <p:nvPr/>
        </p:nvSpPr>
        <p:spPr>
          <a:xfrm>
            <a:off x="6166227" y="1848840"/>
            <a:ext cx="83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/>
              <a:t>=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CDDDDE-F58B-491C-B0C5-23566B20476C}"/>
              </a:ext>
            </a:extLst>
          </p:cNvPr>
          <p:cNvSpPr txBox="1"/>
          <p:nvPr/>
        </p:nvSpPr>
        <p:spPr>
          <a:xfrm>
            <a:off x="6629400" y="1752600"/>
            <a:ext cx="2246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Incomplete Safety Function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A33CCC-1884-4B7E-B165-AB48DB17FC15}"/>
              </a:ext>
            </a:extLst>
          </p:cNvPr>
          <p:cNvSpPr txBox="1"/>
          <p:nvPr/>
        </p:nvSpPr>
        <p:spPr>
          <a:xfrm>
            <a:off x="435582" y="1133592"/>
            <a:ext cx="91440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Cat4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A76746-F3D0-46B8-8984-12D66F018C55}"/>
              </a:ext>
            </a:extLst>
          </p:cNvPr>
          <p:cNvSpPr txBox="1"/>
          <p:nvPr/>
        </p:nvSpPr>
        <p:spPr>
          <a:xfrm>
            <a:off x="2486251" y="1126002"/>
            <a:ext cx="91440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Cat4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93F1C1-F09A-44E8-B6D3-14E7885C1D18}"/>
              </a:ext>
            </a:extLst>
          </p:cNvPr>
          <p:cNvSpPr txBox="1"/>
          <p:nvPr/>
        </p:nvSpPr>
        <p:spPr>
          <a:xfrm>
            <a:off x="4536920" y="1095151"/>
            <a:ext cx="91440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Cat1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425886-BDD0-402A-90D4-568D8340249D}"/>
              </a:ext>
            </a:extLst>
          </p:cNvPr>
          <p:cNvSpPr txBox="1"/>
          <p:nvPr/>
        </p:nvSpPr>
        <p:spPr>
          <a:xfrm>
            <a:off x="7339544" y="1133592"/>
            <a:ext cx="91440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Cat1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5E84E4-9008-48F0-A49F-85B3AB0D2C53}"/>
              </a:ext>
            </a:extLst>
          </p:cNvPr>
          <p:cNvSpPr txBox="1"/>
          <p:nvPr/>
        </p:nvSpPr>
        <p:spPr>
          <a:xfrm>
            <a:off x="369891" y="4065685"/>
            <a:ext cx="91440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Cat4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07CEB7-E030-4FFA-8DC8-B6C46DAADC61}"/>
              </a:ext>
            </a:extLst>
          </p:cNvPr>
          <p:cNvSpPr txBox="1"/>
          <p:nvPr/>
        </p:nvSpPr>
        <p:spPr>
          <a:xfrm>
            <a:off x="2420560" y="4058095"/>
            <a:ext cx="91440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Cat4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8F3D26-F0A5-4160-BE1C-E18B0D1B2C39}"/>
              </a:ext>
            </a:extLst>
          </p:cNvPr>
          <p:cNvSpPr txBox="1"/>
          <p:nvPr/>
        </p:nvSpPr>
        <p:spPr>
          <a:xfrm>
            <a:off x="4471229" y="4027244"/>
            <a:ext cx="91440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Cat4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E178D8-4B15-4528-8284-3A420DD1C4E6}"/>
              </a:ext>
            </a:extLst>
          </p:cNvPr>
          <p:cNvSpPr txBox="1"/>
          <p:nvPr/>
        </p:nvSpPr>
        <p:spPr>
          <a:xfrm>
            <a:off x="7273853" y="4065685"/>
            <a:ext cx="91440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Cat4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95A5D-FAB9-488B-B9A2-959ADBBC9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00200"/>
            <a:ext cx="1295400" cy="13774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B44C1B-AD7E-4D7B-A363-D2AC304ED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19" y="4495800"/>
            <a:ext cx="748545" cy="15379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F9355CD-40F9-496C-9C5C-4337ED736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64" y="1576925"/>
            <a:ext cx="733809" cy="15076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4B7F61-EECE-44B2-AFAD-95E382368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578" y="1717126"/>
            <a:ext cx="1371506" cy="12546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AE83C37-BD42-46CB-8EFE-9C896196A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4572000"/>
            <a:ext cx="1447800" cy="132446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96A4DD6-3849-4A69-B1BE-3672F1A20B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572000"/>
            <a:ext cx="1789342" cy="137660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51088F2-B735-439D-B001-CD35EBAE46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152400"/>
            <a:ext cx="1724025" cy="5524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5AC4105-E2C5-489E-AB72-D004BE36E7C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604" b="20017"/>
          <a:stretch/>
        </p:blipFill>
        <p:spPr>
          <a:xfrm>
            <a:off x="76200" y="6429367"/>
            <a:ext cx="3774749" cy="22579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879CCEB-2058-4B80-B0A4-793A2659FD59}"/>
              </a:ext>
            </a:extLst>
          </p:cNvPr>
          <p:cNvSpPr txBox="1"/>
          <p:nvPr/>
        </p:nvSpPr>
        <p:spPr>
          <a:xfrm>
            <a:off x="4419600" y="6417334"/>
            <a:ext cx="2777732" cy="207749"/>
          </a:xfrm>
          <a:prstGeom prst="rect">
            <a:avLst/>
          </a:prstGeom>
          <a:solidFill>
            <a:srgbClr val="ED5D2F"/>
          </a:solidFill>
          <a:ln>
            <a:solidFill>
              <a:srgbClr val="ED5D2F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Confidential &amp; Privileged C 2021 ROSS Controls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78256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F8F06D-A796-4EC5-B1E0-17852C3D7DEA}"/>
              </a:ext>
            </a:extLst>
          </p:cNvPr>
          <p:cNvGrpSpPr/>
          <p:nvPr/>
        </p:nvGrpSpPr>
        <p:grpSpPr>
          <a:xfrm>
            <a:off x="914400" y="1295400"/>
            <a:ext cx="6757617" cy="3962400"/>
            <a:chOff x="-22725" y="1752600"/>
            <a:chExt cx="6757617" cy="39624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614AC58-9AFD-43F7-BEBC-6FD3B2309758}"/>
                </a:ext>
              </a:extLst>
            </p:cNvPr>
            <p:cNvGrpSpPr/>
            <p:nvPr/>
          </p:nvGrpSpPr>
          <p:grpSpPr>
            <a:xfrm>
              <a:off x="-22725" y="1752600"/>
              <a:ext cx="6757617" cy="3962400"/>
              <a:chOff x="-221293" y="914400"/>
              <a:chExt cx="5402893" cy="5257800"/>
            </a:xfrm>
          </p:grpSpPr>
          <p:sp>
            <p:nvSpPr>
              <p:cNvPr id="13" name="Rounded Rectangle 4">
                <a:extLst>
                  <a:ext uri="{FF2B5EF4-FFF2-40B4-BE49-F238E27FC236}">
                    <a16:creationId xmlns:a16="http://schemas.microsoft.com/office/drawing/2014/main" id="{32ED958A-4276-44C5-9E8D-FEE86300880D}"/>
                  </a:ext>
                </a:extLst>
              </p:cNvPr>
              <p:cNvSpPr/>
              <p:nvPr/>
            </p:nvSpPr>
            <p:spPr>
              <a:xfrm>
                <a:off x="76200" y="914400"/>
                <a:ext cx="5105400" cy="52578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6F86B0-688A-433C-A288-8A1F46C0F841}"/>
                  </a:ext>
                </a:extLst>
              </p:cNvPr>
              <p:cNvSpPr txBox="1"/>
              <p:nvPr/>
            </p:nvSpPr>
            <p:spPr>
              <a:xfrm>
                <a:off x="152400" y="945617"/>
                <a:ext cx="4952999" cy="490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Pneumatic Safety Valve Systems</a:t>
                </a:r>
              </a:p>
            </p:txBody>
          </p:sp>
          <p:sp>
            <p:nvSpPr>
              <p:cNvPr id="15" name="Rounded Rectangle 6">
                <a:extLst>
                  <a:ext uri="{FF2B5EF4-FFF2-40B4-BE49-F238E27FC236}">
                    <a16:creationId xmlns:a16="http://schemas.microsoft.com/office/drawing/2014/main" id="{A76EDB94-4C4B-4E82-9DC9-C8399B6A1945}"/>
                  </a:ext>
                </a:extLst>
              </p:cNvPr>
              <p:cNvSpPr/>
              <p:nvPr/>
            </p:nvSpPr>
            <p:spPr>
              <a:xfrm>
                <a:off x="152399" y="1447801"/>
                <a:ext cx="1617462" cy="205740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3EF6CC-47A4-4C1D-9BC1-FE2BB32C32FF}"/>
                  </a:ext>
                </a:extLst>
              </p:cNvPr>
              <p:cNvSpPr txBox="1"/>
              <p:nvPr/>
            </p:nvSpPr>
            <p:spPr>
              <a:xfrm>
                <a:off x="226290" y="1381778"/>
                <a:ext cx="1395454" cy="8576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Manual Lockout Valves</a:t>
                </a:r>
              </a:p>
            </p:txBody>
          </p:sp>
          <p:sp>
            <p:nvSpPr>
              <p:cNvPr id="17" name="Rounded Rectangle 8">
                <a:extLst>
                  <a:ext uri="{FF2B5EF4-FFF2-40B4-BE49-F238E27FC236}">
                    <a16:creationId xmlns:a16="http://schemas.microsoft.com/office/drawing/2014/main" id="{7CDF08F2-BB35-46CD-A5AF-FA2932F09A3E}"/>
                  </a:ext>
                </a:extLst>
              </p:cNvPr>
              <p:cNvSpPr/>
              <p:nvPr/>
            </p:nvSpPr>
            <p:spPr>
              <a:xfrm>
                <a:off x="1809581" y="1444535"/>
                <a:ext cx="1617462" cy="205740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6C621D-22DD-4A3E-9B6C-80EF7DB90E03}"/>
                  </a:ext>
                </a:extLst>
              </p:cNvPr>
              <p:cNvSpPr txBox="1"/>
              <p:nvPr/>
            </p:nvSpPr>
            <p:spPr>
              <a:xfrm>
                <a:off x="1499836" y="1607496"/>
                <a:ext cx="2290617" cy="490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Safe Exhaust </a:t>
                </a:r>
              </a:p>
            </p:txBody>
          </p:sp>
          <p:sp>
            <p:nvSpPr>
              <p:cNvPr id="19" name="Rounded Rectangle 10">
                <a:extLst>
                  <a:ext uri="{FF2B5EF4-FFF2-40B4-BE49-F238E27FC236}">
                    <a16:creationId xmlns:a16="http://schemas.microsoft.com/office/drawing/2014/main" id="{A0E6F5C4-D35A-4A74-AB4F-24BAC5D78B63}"/>
                  </a:ext>
                </a:extLst>
              </p:cNvPr>
              <p:cNvSpPr/>
              <p:nvPr/>
            </p:nvSpPr>
            <p:spPr>
              <a:xfrm>
                <a:off x="1836415" y="3581400"/>
                <a:ext cx="1617460" cy="205740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291A79-4CA7-458E-A2DA-88D082F7B77D}"/>
                  </a:ext>
                </a:extLst>
              </p:cNvPr>
              <p:cNvSpPr txBox="1"/>
              <p:nvPr/>
            </p:nvSpPr>
            <p:spPr>
              <a:xfrm>
                <a:off x="1473003" y="3762585"/>
                <a:ext cx="2290617" cy="490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Sale Load Holding </a:t>
                </a:r>
              </a:p>
            </p:txBody>
          </p:sp>
          <p:sp>
            <p:nvSpPr>
              <p:cNvPr id="21" name="Rounded Rectangle 12">
                <a:extLst>
                  <a:ext uri="{FF2B5EF4-FFF2-40B4-BE49-F238E27FC236}">
                    <a16:creationId xmlns:a16="http://schemas.microsoft.com/office/drawing/2014/main" id="{B9CAE7E9-8310-4D35-A654-3D3D581B10DB}"/>
                  </a:ext>
                </a:extLst>
              </p:cNvPr>
              <p:cNvSpPr/>
              <p:nvPr/>
            </p:nvSpPr>
            <p:spPr>
              <a:xfrm>
                <a:off x="152400" y="3581400"/>
                <a:ext cx="1617460" cy="205740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50C6CA-D4FF-44B5-AE90-34C3D5797097}"/>
                  </a:ext>
                </a:extLst>
              </p:cNvPr>
              <p:cNvSpPr txBox="1"/>
              <p:nvPr/>
            </p:nvSpPr>
            <p:spPr>
              <a:xfrm>
                <a:off x="-221293" y="3722671"/>
                <a:ext cx="2290619" cy="490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Safe Return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367C004-F808-44E4-9A73-B299C1F5B906}"/>
                  </a:ext>
                </a:extLst>
              </p:cNvPr>
              <p:cNvSpPr txBox="1"/>
              <p:nvPr/>
            </p:nvSpPr>
            <p:spPr>
              <a:xfrm>
                <a:off x="152400" y="5670017"/>
                <a:ext cx="4952999" cy="490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Safety Expertise and Global Support</a:t>
                </a: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5417DD1-A858-4792-BD86-CD0EE064B1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536" y="2207284"/>
                <a:ext cx="671186" cy="1162050"/>
              </a:xfrm>
              <a:prstGeom prst="rect">
                <a:avLst/>
              </a:prstGeom>
              <a:noFill/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4910D55-D505-4774-92F9-DBAF5C3CC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1228" y="2682822"/>
              <a:ext cx="801655" cy="120248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335D3EB-B432-4FFC-B6A9-47AD59BE3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436" y="4334371"/>
              <a:ext cx="1047382" cy="836742"/>
            </a:xfrm>
            <a:prstGeom prst="rect">
              <a:avLst/>
            </a:prstGeom>
          </p:spPr>
        </p:pic>
        <p:pic>
          <p:nvPicPr>
            <p:cNvPr id="6" name="Picture 5" descr="A picture containing yellow, indoor&#10;&#10;Description generated with very high confidence">
              <a:extLst>
                <a:ext uri="{FF2B5EF4-FFF2-40B4-BE49-F238E27FC236}">
                  <a16:creationId xmlns:a16="http://schemas.microsoft.com/office/drawing/2014/main" id="{C8F610EA-AD11-4A29-8E13-D30500F48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0219" y="4388447"/>
              <a:ext cx="1392349" cy="793639"/>
            </a:xfrm>
            <a:prstGeom prst="rect">
              <a:avLst/>
            </a:prstGeom>
          </p:spPr>
        </p:pic>
        <p:sp>
          <p:nvSpPr>
            <p:cNvPr id="7" name="Rounded Rectangle 8">
              <a:extLst>
                <a:ext uri="{FF2B5EF4-FFF2-40B4-BE49-F238E27FC236}">
                  <a16:creationId xmlns:a16="http://schemas.microsoft.com/office/drawing/2014/main" id="{3A166B41-9932-42C9-9DAF-1388347194C1}"/>
                </a:ext>
              </a:extLst>
            </p:cNvPr>
            <p:cNvSpPr/>
            <p:nvPr/>
          </p:nvSpPr>
          <p:spPr>
            <a:xfrm>
              <a:off x="4626131" y="2133600"/>
              <a:ext cx="2023025" cy="155050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70EBA7-0553-407A-B0DB-2756C4AB2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704" y="2848305"/>
              <a:ext cx="1047382" cy="836742"/>
            </a:xfrm>
            <a:prstGeom prst="rect">
              <a:avLst/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18F36CB-AD71-4D12-BE60-2B46C073BC08}"/>
                </a:ext>
              </a:extLst>
            </p:cNvPr>
            <p:cNvSpPr/>
            <p:nvPr/>
          </p:nvSpPr>
          <p:spPr>
            <a:xfrm>
              <a:off x="4664213" y="3783496"/>
              <a:ext cx="2023025" cy="155050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5C0BFA1-9F5E-46D0-A59E-AF567563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4786" y="4515201"/>
              <a:ext cx="1047382" cy="83674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17135E-4543-4A54-8570-06718C8E94A8}"/>
                </a:ext>
              </a:extLst>
            </p:cNvPr>
            <p:cNvSpPr txBox="1"/>
            <p:nvPr/>
          </p:nvSpPr>
          <p:spPr>
            <a:xfrm>
              <a:off x="4759563" y="2186934"/>
              <a:ext cx="175616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Safe Dual Pressure Select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031FE0-1A2A-4FB3-9F04-3E8F12786E74}"/>
                </a:ext>
              </a:extLst>
            </p:cNvPr>
            <p:cNvSpPr txBox="1"/>
            <p:nvPr/>
          </p:nvSpPr>
          <p:spPr>
            <a:xfrm>
              <a:off x="4657199" y="3863811"/>
              <a:ext cx="202567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Safe Dual Pressure Supply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F9D087BC-B23C-49A3-8270-9AEFC2E712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152400"/>
            <a:ext cx="1724025" cy="552450"/>
          </a:xfrm>
          <a:prstGeom prst="rect">
            <a:avLst/>
          </a:prstGeom>
        </p:spPr>
      </p:pic>
      <p:sp>
        <p:nvSpPr>
          <p:cNvPr id="26" name="Title 2">
            <a:extLst>
              <a:ext uri="{FF2B5EF4-FFF2-40B4-BE49-F238E27FC236}">
                <a16:creationId xmlns:a16="http://schemas.microsoft.com/office/drawing/2014/main" id="{5A96BCC6-FAE8-4A93-A36A-518EFC5FA564}"/>
              </a:ext>
            </a:extLst>
          </p:cNvPr>
          <p:cNvSpPr txBox="1">
            <a:spLocks/>
          </p:cNvSpPr>
          <p:nvPr/>
        </p:nvSpPr>
        <p:spPr>
          <a:xfrm>
            <a:off x="1599571" y="190721"/>
            <a:ext cx="6280873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dirty="0"/>
              <a:t>Common Pneumatic Safety Solutions.</a:t>
            </a:r>
          </a:p>
        </p:txBody>
      </p:sp>
    </p:spTree>
    <p:extLst>
      <p:ext uri="{BB962C8B-B14F-4D97-AF65-F5344CB8AC3E}">
        <p14:creationId xmlns:p14="http://schemas.microsoft.com/office/powerpoint/2010/main" val="1342223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5848-7BE3-4508-9407-FC9645376AFE}"/>
              </a:ext>
            </a:extLst>
          </p:cNvPr>
          <p:cNvGrpSpPr/>
          <p:nvPr/>
        </p:nvGrpSpPr>
        <p:grpSpPr>
          <a:xfrm>
            <a:off x="990600" y="1524000"/>
            <a:ext cx="6757617" cy="3962400"/>
            <a:chOff x="-111585" y="1289081"/>
            <a:chExt cx="6757617" cy="39624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109AD53-2846-416D-9C7D-1FB0B800B90A}"/>
                </a:ext>
              </a:extLst>
            </p:cNvPr>
            <p:cNvGrpSpPr/>
            <p:nvPr/>
          </p:nvGrpSpPr>
          <p:grpSpPr>
            <a:xfrm>
              <a:off x="-111585" y="1289081"/>
              <a:ext cx="6757617" cy="3962400"/>
              <a:chOff x="-221293" y="914400"/>
              <a:chExt cx="5402893" cy="5257800"/>
            </a:xfrm>
          </p:grpSpPr>
          <p:sp>
            <p:nvSpPr>
              <p:cNvPr id="8" name="Rounded Rectangle 4">
                <a:extLst>
                  <a:ext uri="{FF2B5EF4-FFF2-40B4-BE49-F238E27FC236}">
                    <a16:creationId xmlns:a16="http://schemas.microsoft.com/office/drawing/2014/main" id="{22B1666C-1F83-4C59-A367-B4705C1069D9}"/>
                  </a:ext>
                </a:extLst>
              </p:cNvPr>
              <p:cNvSpPr/>
              <p:nvPr/>
            </p:nvSpPr>
            <p:spPr>
              <a:xfrm>
                <a:off x="76200" y="914400"/>
                <a:ext cx="5105400" cy="52578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879DEB-DA12-45FB-81C6-FE748FA7BA46}"/>
                  </a:ext>
                </a:extLst>
              </p:cNvPr>
              <p:cNvSpPr txBox="1"/>
              <p:nvPr/>
            </p:nvSpPr>
            <p:spPr>
              <a:xfrm>
                <a:off x="152400" y="945617"/>
                <a:ext cx="4952999" cy="490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Hydraulic Safety Valve Systems</a:t>
                </a:r>
              </a:p>
            </p:txBody>
          </p:sp>
          <p:sp>
            <p:nvSpPr>
              <p:cNvPr id="10" name="Rounded Rectangle 6">
                <a:extLst>
                  <a:ext uri="{FF2B5EF4-FFF2-40B4-BE49-F238E27FC236}">
                    <a16:creationId xmlns:a16="http://schemas.microsoft.com/office/drawing/2014/main" id="{1E6F98E6-6CC7-4575-B97C-774EA659C71E}"/>
                  </a:ext>
                </a:extLst>
              </p:cNvPr>
              <p:cNvSpPr/>
              <p:nvPr/>
            </p:nvSpPr>
            <p:spPr>
              <a:xfrm>
                <a:off x="152399" y="1447801"/>
                <a:ext cx="1617462" cy="205740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FC0595-2815-4530-BBD6-1CB756004284}"/>
                  </a:ext>
                </a:extLst>
              </p:cNvPr>
              <p:cNvSpPr txBox="1"/>
              <p:nvPr/>
            </p:nvSpPr>
            <p:spPr>
              <a:xfrm>
                <a:off x="226290" y="1381778"/>
                <a:ext cx="1395454" cy="8576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Energy Isolation Lockout</a:t>
                </a:r>
              </a:p>
            </p:txBody>
          </p:sp>
          <p:sp>
            <p:nvSpPr>
              <p:cNvPr id="12" name="Rounded Rectangle 8">
                <a:extLst>
                  <a:ext uri="{FF2B5EF4-FFF2-40B4-BE49-F238E27FC236}">
                    <a16:creationId xmlns:a16="http://schemas.microsoft.com/office/drawing/2014/main" id="{1D16A89E-3228-4B4A-9DDA-7A9A6C60CC9E}"/>
                  </a:ext>
                </a:extLst>
              </p:cNvPr>
              <p:cNvSpPr/>
              <p:nvPr/>
            </p:nvSpPr>
            <p:spPr>
              <a:xfrm>
                <a:off x="1809581" y="1444535"/>
                <a:ext cx="1617462" cy="205740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54794A-71CC-4327-82AD-A7ADC001F59A}"/>
                  </a:ext>
                </a:extLst>
              </p:cNvPr>
              <p:cNvSpPr txBox="1"/>
              <p:nvPr/>
            </p:nvSpPr>
            <p:spPr>
              <a:xfrm>
                <a:off x="1499836" y="1607496"/>
                <a:ext cx="2290617" cy="490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Block &amp; Bleed</a:t>
                </a:r>
              </a:p>
            </p:txBody>
          </p:sp>
          <p:sp>
            <p:nvSpPr>
              <p:cNvPr id="14" name="Rounded Rectangle 10">
                <a:extLst>
                  <a:ext uri="{FF2B5EF4-FFF2-40B4-BE49-F238E27FC236}">
                    <a16:creationId xmlns:a16="http://schemas.microsoft.com/office/drawing/2014/main" id="{B8973CBF-EA23-43A5-ABA7-78C2078F22DC}"/>
                  </a:ext>
                </a:extLst>
              </p:cNvPr>
              <p:cNvSpPr/>
              <p:nvPr/>
            </p:nvSpPr>
            <p:spPr>
              <a:xfrm>
                <a:off x="1836415" y="3581400"/>
                <a:ext cx="1617460" cy="205740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816056-C6BA-4BB5-8F0F-C3A48AE35A17}"/>
                  </a:ext>
                </a:extLst>
              </p:cNvPr>
              <p:cNvSpPr txBox="1"/>
              <p:nvPr/>
            </p:nvSpPr>
            <p:spPr>
              <a:xfrm>
                <a:off x="1473003" y="3762585"/>
                <a:ext cx="2290617" cy="490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Saf</a:t>
                </a:r>
                <a:r>
                  <a:rPr lang="en-US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e Return</a:t>
                </a:r>
                <a:endParaRPr lang="en-US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endParaRPr>
              </a:p>
            </p:txBody>
          </p:sp>
          <p:sp>
            <p:nvSpPr>
              <p:cNvPr id="16" name="Rounded Rectangle 12">
                <a:extLst>
                  <a:ext uri="{FF2B5EF4-FFF2-40B4-BE49-F238E27FC236}">
                    <a16:creationId xmlns:a16="http://schemas.microsoft.com/office/drawing/2014/main" id="{B6CDE5A2-973D-42B3-BDD6-D33FA32A05CC}"/>
                  </a:ext>
                </a:extLst>
              </p:cNvPr>
              <p:cNvSpPr/>
              <p:nvPr/>
            </p:nvSpPr>
            <p:spPr>
              <a:xfrm>
                <a:off x="152400" y="3581400"/>
                <a:ext cx="1617460" cy="205740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56412E-EF0A-4EE1-B4E4-4F4A1697D2FF}"/>
                  </a:ext>
                </a:extLst>
              </p:cNvPr>
              <p:cNvSpPr txBox="1"/>
              <p:nvPr/>
            </p:nvSpPr>
            <p:spPr>
              <a:xfrm>
                <a:off x="-221293" y="3722671"/>
                <a:ext cx="2290619" cy="490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Dual Block &amp; Stop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15C1F7-E44A-4434-9360-06AE1D5030E9}"/>
                  </a:ext>
                </a:extLst>
              </p:cNvPr>
              <p:cNvSpPr txBox="1"/>
              <p:nvPr/>
            </p:nvSpPr>
            <p:spPr>
              <a:xfrm>
                <a:off x="152400" y="5670017"/>
                <a:ext cx="4952999" cy="490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Safety Expertise and Global Support</a:t>
                </a:r>
              </a:p>
            </p:txBody>
          </p:sp>
        </p:grpSp>
        <p:sp>
          <p:nvSpPr>
            <p:cNvPr id="4" name="Rounded Rectangle 8">
              <a:extLst>
                <a:ext uri="{FF2B5EF4-FFF2-40B4-BE49-F238E27FC236}">
                  <a16:creationId xmlns:a16="http://schemas.microsoft.com/office/drawing/2014/main" id="{E56EB8AB-59D3-421B-B02F-74D7A28F70D3}"/>
                </a:ext>
              </a:extLst>
            </p:cNvPr>
            <p:cNvSpPr/>
            <p:nvPr/>
          </p:nvSpPr>
          <p:spPr>
            <a:xfrm>
              <a:off x="4537271" y="1681939"/>
              <a:ext cx="2023025" cy="155050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5" name="Rounded Rectangle 8">
              <a:extLst>
                <a:ext uri="{FF2B5EF4-FFF2-40B4-BE49-F238E27FC236}">
                  <a16:creationId xmlns:a16="http://schemas.microsoft.com/office/drawing/2014/main" id="{7AC76670-1C21-4090-A6DA-981E3BBBC373}"/>
                </a:ext>
              </a:extLst>
            </p:cNvPr>
            <p:cNvSpPr/>
            <p:nvPr/>
          </p:nvSpPr>
          <p:spPr>
            <a:xfrm>
              <a:off x="4536615" y="3319977"/>
              <a:ext cx="2023025" cy="155050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3D2DD5-C09E-4BFC-8888-9FFDEB1389C8}"/>
                </a:ext>
              </a:extLst>
            </p:cNvPr>
            <p:cNvSpPr txBox="1"/>
            <p:nvPr/>
          </p:nvSpPr>
          <p:spPr>
            <a:xfrm>
              <a:off x="4670703" y="1818242"/>
              <a:ext cx="175616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Block &amp; Stop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3F25D8-00F1-41F3-B25E-A2824E78A3A0}"/>
                </a:ext>
              </a:extLst>
            </p:cNvPr>
            <p:cNvSpPr txBox="1"/>
            <p:nvPr/>
          </p:nvSpPr>
          <p:spPr>
            <a:xfrm>
              <a:off x="4568339" y="3356620"/>
              <a:ext cx="202567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600"/>
                </a:spcAft>
              </a:pPr>
              <a:r>
                <a:rPr lang="en-US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Safe Dual Pressure Supply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1D8E33A-D78C-42F7-BBF0-700655FFF7CE}"/>
              </a:ext>
            </a:extLst>
          </p:cNvPr>
          <p:cNvSpPr txBox="1"/>
          <p:nvPr/>
        </p:nvSpPr>
        <p:spPr>
          <a:xfrm>
            <a:off x="3591592" y="425418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Future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0C81AA-39BA-48A5-8673-195BB7CF43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92" y="4078824"/>
            <a:ext cx="1327355" cy="91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B2FDCE-CAF9-495C-902C-431A87C634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92" y="2478624"/>
            <a:ext cx="1219200" cy="9379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771C668-36D3-49B6-A0E6-8CDE9F1EDAEF}"/>
              </a:ext>
            </a:extLst>
          </p:cNvPr>
          <p:cNvSpPr txBox="1"/>
          <p:nvPr/>
        </p:nvSpPr>
        <p:spPr>
          <a:xfrm>
            <a:off x="1457992" y="270722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Future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897D29A-DDA9-46DA-B813-584F7264DC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792" y="2478624"/>
            <a:ext cx="742290" cy="9906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009F296-693F-48A0-AB19-79983B83B70F}"/>
              </a:ext>
            </a:extLst>
          </p:cNvPr>
          <p:cNvSpPr txBox="1"/>
          <p:nvPr/>
        </p:nvSpPr>
        <p:spPr>
          <a:xfrm>
            <a:off x="5681700" y="423506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Future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88CCFE8-00E9-4F43-9D7E-8A3BC40EE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52400"/>
            <a:ext cx="1724025" cy="552450"/>
          </a:xfrm>
          <a:prstGeom prst="rect">
            <a:avLst/>
          </a:prstGeom>
        </p:spPr>
      </p:pic>
      <p:sp>
        <p:nvSpPr>
          <p:cNvPr id="43" name="Title 2">
            <a:extLst>
              <a:ext uri="{FF2B5EF4-FFF2-40B4-BE49-F238E27FC236}">
                <a16:creationId xmlns:a16="http://schemas.microsoft.com/office/drawing/2014/main" id="{0138973D-25BD-4B3E-88B3-516373FB26C2}"/>
              </a:ext>
            </a:extLst>
          </p:cNvPr>
          <p:cNvSpPr txBox="1">
            <a:spLocks/>
          </p:cNvSpPr>
          <p:nvPr/>
        </p:nvSpPr>
        <p:spPr>
          <a:xfrm>
            <a:off x="1599571" y="190721"/>
            <a:ext cx="6280873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dirty="0"/>
              <a:t>Common Hydraulic Safety Solutions.</a:t>
            </a:r>
          </a:p>
        </p:txBody>
      </p:sp>
    </p:spTree>
    <p:extLst>
      <p:ext uri="{BB962C8B-B14F-4D97-AF65-F5344CB8AC3E}">
        <p14:creationId xmlns:p14="http://schemas.microsoft.com/office/powerpoint/2010/main" val="3079915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DC80B7-32E2-4EC3-A8F0-FE9B5319B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37644"/>
            <a:ext cx="8753475" cy="28015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747350-62E3-4FB9-8F7C-AF456347C1DE}"/>
              </a:ext>
            </a:extLst>
          </p:cNvPr>
          <p:cNvSpPr/>
          <p:nvPr/>
        </p:nvSpPr>
        <p:spPr>
          <a:xfrm>
            <a:off x="290512" y="915630"/>
            <a:ext cx="1295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FFCD1-4B86-4A16-9F9A-C06E9AC99F0B}"/>
              </a:ext>
            </a:extLst>
          </p:cNvPr>
          <p:cNvSpPr txBox="1">
            <a:spLocks/>
          </p:cNvSpPr>
          <p:nvPr/>
        </p:nvSpPr>
        <p:spPr>
          <a:xfrm>
            <a:off x="2209800" y="0"/>
            <a:ext cx="563880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dirty="0"/>
              <a:t>Functional Specifications should identify which function is to be used to reduce risk.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7DC75D-D532-4B6E-A248-36308BF59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"/>
            <a:ext cx="1724025" cy="552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DE4CD8-5F22-491E-9E18-E060639DE9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04" b="20017"/>
          <a:stretch/>
        </p:blipFill>
        <p:spPr>
          <a:xfrm>
            <a:off x="76200" y="6429367"/>
            <a:ext cx="3774749" cy="2257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ADDBE1-8F22-48D4-92A5-73B6F9FE3904}"/>
              </a:ext>
            </a:extLst>
          </p:cNvPr>
          <p:cNvSpPr txBox="1"/>
          <p:nvPr/>
        </p:nvSpPr>
        <p:spPr>
          <a:xfrm>
            <a:off x="4419600" y="6417334"/>
            <a:ext cx="2777732" cy="207749"/>
          </a:xfrm>
          <a:prstGeom prst="rect">
            <a:avLst/>
          </a:prstGeom>
          <a:solidFill>
            <a:srgbClr val="ED5D2F"/>
          </a:solidFill>
          <a:ln>
            <a:solidFill>
              <a:srgbClr val="ED5D2F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Confidential &amp; Privileged C 2021 ROSS Controls All Rights Reserved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1E6CE6-778A-4340-8416-65CBA5CD6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837895"/>
            <a:ext cx="26670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156561-0862-4DEF-B6F8-FA28F982C0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8807" y="3837895"/>
            <a:ext cx="3645993" cy="22196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869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BE7E1-C461-4874-A482-E3E1874A1C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399" y="-242973"/>
            <a:ext cx="6920163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Emergency stop requirements from NFPA79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42ED1F-2017-4130-B1A3-4F52EF6A6DD6}"/>
              </a:ext>
            </a:extLst>
          </p:cNvPr>
          <p:cNvGrpSpPr/>
          <p:nvPr/>
        </p:nvGrpSpPr>
        <p:grpSpPr>
          <a:xfrm>
            <a:off x="1676400" y="990600"/>
            <a:ext cx="5334000" cy="4038600"/>
            <a:chOff x="1447800" y="1143000"/>
            <a:chExt cx="5867400" cy="485925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BA9B363-ACAD-429E-9828-09BD4BD06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800" y="1143000"/>
              <a:ext cx="5867400" cy="4859255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591DC9-44F5-4170-8C08-F01163D5B289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5029200"/>
              <a:ext cx="571500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56A8D27-2139-49DC-80D9-B0F00E10BEC7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5486400"/>
              <a:ext cx="571500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79B5DB-3A40-4059-9F78-4B2F9CDECADD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5867400"/>
              <a:ext cx="480060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CB09513-2EAA-4434-9D1C-77BCEB350AE8}"/>
              </a:ext>
            </a:extLst>
          </p:cNvPr>
          <p:cNvSpPr txBox="1"/>
          <p:nvPr/>
        </p:nvSpPr>
        <p:spPr>
          <a:xfrm>
            <a:off x="328863" y="5245234"/>
            <a:ext cx="8434137" cy="584775"/>
          </a:xfrm>
          <a:prstGeom prst="rect">
            <a:avLst/>
          </a:prstGeom>
          <a:solidFill>
            <a:srgbClr val="ED5D2F"/>
          </a:solidFill>
          <a:ln>
            <a:solidFill>
              <a:srgbClr val="ED5D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To be used in reactions to an incident or hazard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A73E9A-26C8-4A05-ACE6-EEF890D43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066800"/>
            <a:ext cx="1266825" cy="1114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A3002E-C799-4A78-BE83-3BF3474F3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52400"/>
            <a:ext cx="1724025" cy="552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025C4F-D59A-481C-B1C2-01D59DA60F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604" b="20017"/>
          <a:stretch/>
        </p:blipFill>
        <p:spPr>
          <a:xfrm>
            <a:off x="76200" y="6429367"/>
            <a:ext cx="3774749" cy="2257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599845-DA01-4808-8206-020CD72B52D6}"/>
              </a:ext>
            </a:extLst>
          </p:cNvPr>
          <p:cNvSpPr txBox="1"/>
          <p:nvPr/>
        </p:nvSpPr>
        <p:spPr>
          <a:xfrm>
            <a:off x="4419600" y="6417334"/>
            <a:ext cx="2777732" cy="207749"/>
          </a:xfrm>
          <a:prstGeom prst="rect">
            <a:avLst/>
          </a:prstGeom>
          <a:solidFill>
            <a:srgbClr val="ED5D2F"/>
          </a:solidFill>
          <a:ln>
            <a:solidFill>
              <a:srgbClr val="ED5D2F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Confidential &amp; Privileged C 2021 ROSS Controls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36981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EBBD8-D438-4830-A5D8-FA0EC309CB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9778" y="195590"/>
            <a:ext cx="6605588" cy="4921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Unfortunately, most machine do not have a safety dump valve to isolate or control</a:t>
            </a:r>
            <a:r>
              <a:rPr lang="en-US" dirty="0"/>
              <a:t> </a:t>
            </a:r>
            <a:r>
              <a:rPr lang="en-US" sz="2400" dirty="0"/>
              <a:t>fluid power energy sources.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D44C98-ED3F-4958-9E4F-283533CA0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91" y="1326936"/>
            <a:ext cx="4020356" cy="336521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C3C85D0-28DA-4037-BB3A-2901D5757DA1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2869491" y="3132089"/>
            <a:ext cx="1770846" cy="1502362"/>
          </a:xfrm>
          <a:prstGeom prst="straightConnector1">
            <a:avLst/>
          </a:prstGeom>
          <a:ln w="57150">
            <a:solidFill>
              <a:srgbClr val="ED5D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18D6D43-A9D9-4B6F-91B0-6447A0538D38}"/>
              </a:ext>
            </a:extLst>
          </p:cNvPr>
          <p:cNvSpPr txBox="1"/>
          <p:nvPr/>
        </p:nvSpPr>
        <p:spPr>
          <a:xfrm>
            <a:off x="4640337" y="4280508"/>
            <a:ext cx="4352522" cy="707886"/>
          </a:xfrm>
          <a:prstGeom prst="rect">
            <a:avLst/>
          </a:prstGeom>
          <a:solidFill>
            <a:srgbClr val="ED5D2F"/>
          </a:solidFill>
          <a:ln>
            <a:solidFill>
              <a:srgbClr val="ED5D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Guess what’s missing?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The Safe-exhaust Valve!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B0F47A-3B2D-4879-B830-FA7469266881}"/>
              </a:ext>
            </a:extLst>
          </p:cNvPr>
          <p:cNvSpPr txBox="1"/>
          <p:nvPr/>
        </p:nvSpPr>
        <p:spPr>
          <a:xfrm>
            <a:off x="5536491" y="1083662"/>
            <a:ext cx="1837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Air Supply Line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D2BEA3C-902A-4E3C-8CB2-EBDA63E57AC2}"/>
              </a:ext>
            </a:extLst>
          </p:cNvPr>
          <p:cNvCxnSpPr>
            <a:cxnSpLocks/>
          </p:cNvCxnSpPr>
          <p:nvPr/>
        </p:nvCxnSpPr>
        <p:spPr>
          <a:xfrm flipH="1">
            <a:off x="4156253" y="1252939"/>
            <a:ext cx="1532638" cy="1026245"/>
          </a:xfrm>
          <a:prstGeom prst="straightConnector1">
            <a:avLst/>
          </a:prstGeom>
          <a:ln w="38100">
            <a:solidFill>
              <a:srgbClr val="ED5D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12BEDEA-F101-49ED-9A3A-9E724215018C}"/>
              </a:ext>
            </a:extLst>
          </p:cNvPr>
          <p:cNvSpPr txBox="1"/>
          <p:nvPr/>
        </p:nvSpPr>
        <p:spPr>
          <a:xfrm>
            <a:off x="5595026" y="1647568"/>
            <a:ext cx="2532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Lock-out/Tag-out Device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3D9C47C-DA11-472E-8F95-B3D7022B0071}"/>
              </a:ext>
            </a:extLst>
          </p:cNvPr>
          <p:cNvCxnSpPr>
            <a:cxnSpLocks/>
          </p:cNvCxnSpPr>
          <p:nvPr/>
        </p:nvCxnSpPr>
        <p:spPr>
          <a:xfrm flipH="1">
            <a:off x="4214788" y="1816845"/>
            <a:ext cx="1532638" cy="1026245"/>
          </a:xfrm>
          <a:prstGeom prst="straightConnector1">
            <a:avLst/>
          </a:prstGeom>
          <a:ln w="38100">
            <a:solidFill>
              <a:srgbClr val="ED5D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CB68DC8-9E59-45AF-970B-838DCAD1F6E4}"/>
              </a:ext>
            </a:extLst>
          </p:cNvPr>
          <p:cNvSpPr txBox="1"/>
          <p:nvPr/>
        </p:nvSpPr>
        <p:spPr>
          <a:xfrm>
            <a:off x="5591931" y="3091948"/>
            <a:ext cx="246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Standard Pneumatic Control Valves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4EB8F9-1AA3-44FC-B50F-21C6418A575D}"/>
              </a:ext>
            </a:extLst>
          </p:cNvPr>
          <p:cNvCxnSpPr>
            <a:cxnSpLocks/>
          </p:cNvCxnSpPr>
          <p:nvPr/>
        </p:nvCxnSpPr>
        <p:spPr>
          <a:xfrm flipH="1" flipV="1">
            <a:off x="2183691" y="2698536"/>
            <a:ext cx="3657600" cy="685800"/>
          </a:xfrm>
          <a:prstGeom prst="straightConnector1">
            <a:avLst/>
          </a:prstGeom>
          <a:ln w="38100">
            <a:solidFill>
              <a:srgbClr val="ED5D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AEC0D47-DD62-4250-A959-9877EA44518F}"/>
              </a:ext>
            </a:extLst>
          </p:cNvPr>
          <p:cNvSpPr txBox="1"/>
          <p:nvPr/>
        </p:nvSpPr>
        <p:spPr>
          <a:xfrm>
            <a:off x="266700" y="541074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This is quite common in industry today.  It is the same situation for hydraulic systems.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1CCA66-2527-4F01-83B1-19F2ADEB12D3}"/>
              </a:ext>
            </a:extLst>
          </p:cNvPr>
          <p:cNvSpPr txBox="1"/>
          <p:nvPr/>
        </p:nvSpPr>
        <p:spPr>
          <a:xfrm>
            <a:off x="8001000" y="64008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Page 55 of 56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B8380F3-8032-4FE5-9562-5D2338DE7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"/>
            <a:ext cx="1724025" cy="552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A2E11D-6A93-4D85-B97A-7E04D1A817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04" b="20017"/>
          <a:stretch/>
        </p:blipFill>
        <p:spPr>
          <a:xfrm>
            <a:off x="76200" y="6429367"/>
            <a:ext cx="3774749" cy="2257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2771FFB-A32E-4730-BDB4-34377CC41EA1}"/>
              </a:ext>
            </a:extLst>
          </p:cNvPr>
          <p:cNvSpPr txBox="1"/>
          <p:nvPr/>
        </p:nvSpPr>
        <p:spPr>
          <a:xfrm>
            <a:off x="4419600" y="6417334"/>
            <a:ext cx="2777732" cy="207749"/>
          </a:xfrm>
          <a:prstGeom prst="rect">
            <a:avLst/>
          </a:prstGeom>
          <a:solidFill>
            <a:srgbClr val="ED5D2F"/>
          </a:solidFill>
          <a:ln>
            <a:solidFill>
              <a:srgbClr val="ED5D2F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Confidential &amp; Privileged C 2021 ROSS Controls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4731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76B2DB-518B-4F28-A01F-8F3667710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143000"/>
            <a:ext cx="8610600" cy="147907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C560AE9-BA5A-42AD-B806-3050C1610429}"/>
              </a:ext>
            </a:extLst>
          </p:cNvPr>
          <p:cNvSpPr txBox="1">
            <a:spLocks/>
          </p:cNvSpPr>
          <p:nvPr/>
        </p:nvSpPr>
        <p:spPr>
          <a:xfrm>
            <a:off x="1981200" y="175344"/>
            <a:ext cx="6224588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dirty="0"/>
              <a:t>Safe Exhaust dumps pneumatic energy to inhibit the ability to generate force and pressure.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ECF8BB-7EB2-4719-A9E6-3883F3261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"/>
            <a:ext cx="1724025" cy="552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B090D6-7FEA-4CFD-B4E9-4F12404AA8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04" b="20017"/>
          <a:stretch/>
        </p:blipFill>
        <p:spPr>
          <a:xfrm>
            <a:off x="76200" y="6429367"/>
            <a:ext cx="3774749" cy="225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B3FABF-7BFA-4284-AC1A-215F505EB475}"/>
              </a:ext>
            </a:extLst>
          </p:cNvPr>
          <p:cNvSpPr txBox="1"/>
          <p:nvPr/>
        </p:nvSpPr>
        <p:spPr>
          <a:xfrm>
            <a:off x="4419600" y="6417334"/>
            <a:ext cx="2777732" cy="207749"/>
          </a:xfrm>
          <a:prstGeom prst="rect">
            <a:avLst/>
          </a:prstGeom>
          <a:solidFill>
            <a:srgbClr val="ED5D2F"/>
          </a:solidFill>
          <a:ln>
            <a:solidFill>
              <a:srgbClr val="ED5D2F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Confidential &amp; Privileged C 2021 ROSS Controls All Rights Reserved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7A66D7-C59D-4A5E-8282-97E70021F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212" y="3305436"/>
            <a:ext cx="6715125" cy="23145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1334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560AE9-BA5A-42AD-B806-3050C1610429}"/>
              </a:ext>
            </a:extLst>
          </p:cNvPr>
          <p:cNvSpPr txBox="1">
            <a:spLocks/>
          </p:cNvSpPr>
          <p:nvPr/>
        </p:nvSpPr>
        <p:spPr>
          <a:xfrm>
            <a:off x="1981200" y="175344"/>
            <a:ext cx="6224588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dirty="0"/>
              <a:t>Safe return changes the direction of travel of an actuator which eliminates a potential hazard.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ECF8BB-7EB2-4719-A9E6-3883F3261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1724025" cy="552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B090D6-7FEA-4CFD-B4E9-4F12404AA8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04" b="20017"/>
          <a:stretch/>
        </p:blipFill>
        <p:spPr>
          <a:xfrm>
            <a:off x="76200" y="6429367"/>
            <a:ext cx="3774749" cy="225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B3FABF-7BFA-4284-AC1A-215F505EB475}"/>
              </a:ext>
            </a:extLst>
          </p:cNvPr>
          <p:cNvSpPr txBox="1"/>
          <p:nvPr/>
        </p:nvSpPr>
        <p:spPr>
          <a:xfrm>
            <a:off x="4419600" y="6417334"/>
            <a:ext cx="2777732" cy="207749"/>
          </a:xfrm>
          <a:prstGeom prst="rect">
            <a:avLst/>
          </a:prstGeom>
          <a:solidFill>
            <a:srgbClr val="ED5D2F"/>
          </a:solidFill>
          <a:ln>
            <a:solidFill>
              <a:srgbClr val="ED5D2F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Confidential &amp; Privileged C 2021 ROSS Controls All Rights Reserved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AC1376-DE1E-4F21-ADD0-411528555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55" y="1295400"/>
            <a:ext cx="9144000" cy="926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CC72FF-D0D7-43DC-A437-D58C13613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744" y="2743200"/>
            <a:ext cx="5319712" cy="30230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332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834AA-A783-4D38-A549-8780C859EB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-101213"/>
            <a:ext cx="6580279" cy="1050925"/>
          </a:xfrm>
        </p:spPr>
        <p:txBody>
          <a:bodyPr>
            <a:normAutofit/>
          </a:bodyPr>
          <a:lstStyle/>
          <a:p>
            <a:pPr algn="ctr"/>
            <a:r>
              <a:rPr lang="en-US" sz="2600" dirty="0"/>
              <a:t>Hybrid Safety Solutions include electrical, electronic and fluid power solutions.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06C2B5-9687-474E-B126-96751C62A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04" b="20017"/>
          <a:stretch/>
        </p:blipFill>
        <p:spPr>
          <a:xfrm>
            <a:off x="76200" y="6429367"/>
            <a:ext cx="3774749" cy="225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617EAF-2073-4309-82F5-6B36996FCA89}"/>
              </a:ext>
            </a:extLst>
          </p:cNvPr>
          <p:cNvSpPr txBox="1"/>
          <p:nvPr/>
        </p:nvSpPr>
        <p:spPr>
          <a:xfrm>
            <a:off x="4419600" y="6417334"/>
            <a:ext cx="2777732" cy="207749"/>
          </a:xfrm>
          <a:prstGeom prst="rect">
            <a:avLst/>
          </a:prstGeom>
          <a:solidFill>
            <a:srgbClr val="ED5D2F"/>
          </a:solidFill>
          <a:ln>
            <a:solidFill>
              <a:srgbClr val="ED5D2F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Confidential &amp; Privileged C 2021 ROSS Controls All Rights Reserved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FA17ED-3864-4642-B27E-73A869CF4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"/>
            <a:ext cx="1724025" cy="552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204133-41F4-453A-8465-39E714604B27}"/>
              </a:ext>
            </a:extLst>
          </p:cNvPr>
          <p:cNvSpPr txBox="1"/>
          <p:nvPr/>
        </p:nvSpPr>
        <p:spPr>
          <a:xfrm>
            <a:off x="1219200" y="3109858"/>
            <a:ext cx="1353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Input/Triggering Device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1B4BC-3F0A-4A64-A7F8-91E30DB9B47D}"/>
              </a:ext>
            </a:extLst>
          </p:cNvPr>
          <p:cNvSpPr txBox="1"/>
          <p:nvPr/>
        </p:nvSpPr>
        <p:spPr>
          <a:xfrm>
            <a:off x="3036718" y="3144883"/>
            <a:ext cx="1353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Logic Device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D0EF12-B65E-4D04-AF84-47D6DFA8601B}"/>
              </a:ext>
            </a:extLst>
          </p:cNvPr>
          <p:cNvSpPr txBox="1"/>
          <p:nvPr/>
        </p:nvSpPr>
        <p:spPr>
          <a:xfrm>
            <a:off x="4396288" y="3169082"/>
            <a:ext cx="1353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Output Device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49AA5F-E41A-4954-9995-D7B3E3247BFE}"/>
              </a:ext>
            </a:extLst>
          </p:cNvPr>
          <p:cNvSpPr txBox="1"/>
          <p:nvPr/>
        </p:nvSpPr>
        <p:spPr>
          <a:xfrm>
            <a:off x="6159663" y="3386857"/>
            <a:ext cx="1353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Complete Safety Function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7BB283-7B23-4227-AF4E-9A21F5A0B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057" y="3704915"/>
            <a:ext cx="973804" cy="11358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EABF61-B610-49E7-AACC-793E524A50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431" y="3883508"/>
            <a:ext cx="1000125" cy="7786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777644-A7D5-422C-8D6A-B1E102B165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128" y="3704915"/>
            <a:ext cx="681664" cy="11464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4399C6-0332-4D5B-A25C-49D99A50684F}"/>
              </a:ext>
            </a:extLst>
          </p:cNvPr>
          <p:cNvSpPr txBox="1"/>
          <p:nvPr/>
        </p:nvSpPr>
        <p:spPr>
          <a:xfrm>
            <a:off x="2614860" y="3571523"/>
            <a:ext cx="421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8A21D6-4D8F-4C09-ADB8-9C107C654777}"/>
              </a:ext>
            </a:extLst>
          </p:cNvPr>
          <p:cNvSpPr txBox="1"/>
          <p:nvPr/>
        </p:nvSpPr>
        <p:spPr>
          <a:xfrm>
            <a:off x="4402305" y="3571523"/>
            <a:ext cx="421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B63078-B5D5-4717-8E29-AD537560917F}"/>
              </a:ext>
            </a:extLst>
          </p:cNvPr>
          <p:cNvSpPr txBox="1"/>
          <p:nvPr/>
        </p:nvSpPr>
        <p:spPr>
          <a:xfrm>
            <a:off x="5839323" y="3571523"/>
            <a:ext cx="421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=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091B4F-C6E7-4D6B-B511-ADFBFE956001}"/>
              </a:ext>
            </a:extLst>
          </p:cNvPr>
          <p:cNvSpPr/>
          <p:nvPr/>
        </p:nvSpPr>
        <p:spPr>
          <a:xfrm>
            <a:off x="1219200" y="3048000"/>
            <a:ext cx="6478708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442AF-7C8A-496B-89C7-902A34FDE964}"/>
              </a:ext>
            </a:extLst>
          </p:cNvPr>
          <p:cNvSpPr txBox="1"/>
          <p:nvPr/>
        </p:nvSpPr>
        <p:spPr>
          <a:xfrm>
            <a:off x="533400" y="1321257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Hybrid safety solutions use a combination of electrical, electronic and electro-mechanical devices to control the sources of hazardous energy.</a:t>
            </a:r>
          </a:p>
        </p:txBody>
      </p:sp>
    </p:spTree>
    <p:extLst>
      <p:ext uri="{BB962C8B-B14F-4D97-AF65-F5344CB8AC3E}">
        <p14:creationId xmlns:p14="http://schemas.microsoft.com/office/powerpoint/2010/main" val="2430515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560AE9-BA5A-42AD-B806-3050C1610429}"/>
              </a:ext>
            </a:extLst>
          </p:cNvPr>
          <p:cNvSpPr txBox="1">
            <a:spLocks/>
          </p:cNvSpPr>
          <p:nvPr/>
        </p:nvSpPr>
        <p:spPr>
          <a:xfrm>
            <a:off x="1981200" y="175344"/>
            <a:ext cx="6224588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000" dirty="0"/>
              <a:t>Safe load holding stops travel of an actuator and holds a load on place which eliminates a potential hazard.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ECF8BB-7EB2-4719-A9E6-3883F3261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1724025" cy="552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B090D6-7FEA-4CFD-B4E9-4F12404AA8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04" b="20017"/>
          <a:stretch/>
        </p:blipFill>
        <p:spPr>
          <a:xfrm>
            <a:off x="76200" y="6429367"/>
            <a:ext cx="3774749" cy="225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B3FABF-7BFA-4284-AC1A-215F505EB475}"/>
              </a:ext>
            </a:extLst>
          </p:cNvPr>
          <p:cNvSpPr txBox="1"/>
          <p:nvPr/>
        </p:nvSpPr>
        <p:spPr>
          <a:xfrm>
            <a:off x="4419600" y="6417334"/>
            <a:ext cx="2777732" cy="207749"/>
          </a:xfrm>
          <a:prstGeom prst="rect">
            <a:avLst/>
          </a:prstGeom>
          <a:solidFill>
            <a:srgbClr val="ED5D2F"/>
          </a:solidFill>
          <a:ln>
            <a:solidFill>
              <a:srgbClr val="ED5D2F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Confidential &amp; Privileged C 2021 ROSS Controls All Rights Reserved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4E30E2-169C-414A-A311-B673DB873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820" y="1219200"/>
            <a:ext cx="9144000" cy="1125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F7B033-0D66-4797-A7B4-181F46F96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17" y="2752955"/>
            <a:ext cx="4207134" cy="28167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6CA9CF-25A0-4FEE-B9A8-9302DED1D1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2748786"/>
            <a:ext cx="4038600" cy="28208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2914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76B2DB-518B-4F28-A01F-8F3667710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143000"/>
            <a:ext cx="8610600" cy="147907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C560AE9-BA5A-42AD-B806-3050C1610429}"/>
              </a:ext>
            </a:extLst>
          </p:cNvPr>
          <p:cNvSpPr txBox="1">
            <a:spLocks/>
          </p:cNvSpPr>
          <p:nvPr/>
        </p:nvSpPr>
        <p:spPr>
          <a:xfrm>
            <a:off x="1981200" y="175344"/>
            <a:ext cx="6224588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dirty="0"/>
              <a:t>Safe Exhaust dumps pneumatic energy to inhibit the ability to generate force and pressure.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ECF8BB-7EB2-4719-A9E6-3883F3261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"/>
            <a:ext cx="1724025" cy="552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B090D6-7FEA-4CFD-B4E9-4F12404AA8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04" b="20017"/>
          <a:stretch/>
        </p:blipFill>
        <p:spPr>
          <a:xfrm>
            <a:off x="76200" y="6429367"/>
            <a:ext cx="3774749" cy="225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B3FABF-7BFA-4284-AC1A-215F505EB475}"/>
              </a:ext>
            </a:extLst>
          </p:cNvPr>
          <p:cNvSpPr txBox="1"/>
          <p:nvPr/>
        </p:nvSpPr>
        <p:spPr>
          <a:xfrm>
            <a:off x="4419600" y="6417334"/>
            <a:ext cx="2777732" cy="207749"/>
          </a:xfrm>
          <a:prstGeom prst="rect">
            <a:avLst/>
          </a:prstGeom>
          <a:solidFill>
            <a:srgbClr val="ED5D2F"/>
          </a:solidFill>
          <a:ln>
            <a:solidFill>
              <a:srgbClr val="ED5D2F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Confidential &amp; Privileged C 2021 ROSS Controls All Rights Reserved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C163A2-398E-4719-BB54-1A48B89496FB}"/>
              </a:ext>
            </a:extLst>
          </p:cNvPr>
          <p:cNvSpPr txBox="1"/>
          <p:nvPr/>
        </p:nvSpPr>
        <p:spPr>
          <a:xfrm>
            <a:off x="1143000" y="1295400"/>
            <a:ext cx="28956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Safe Pressure Select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27C145-B74F-4F4C-841E-0BE4CF4D091D}"/>
              </a:ext>
            </a:extLst>
          </p:cNvPr>
          <p:cNvSpPr txBox="1"/>
          <p:nvPr/>
        </p:nvSpPr>
        <p:spPr>
          <a:xfrm>
            <a:off x="1143000" y="1633954"/>
            <a:ext cx="73914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Safe pressure select is used to switch back and forth between full pressure and a safe pressure that allows operators to interact with the machine with reduced risk of energy.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2FED6C-CC6D-40C8-8053-3CEAFD5634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020839"/>
            <a:ext cx="8534400" cy="28837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8144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C4DCD7-F4BF-4462-9910-EA2F2FEDA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914400"/>
            <a:ext cx="8115300" cy="52749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37F7AD-2431-4760-BAE1-45B22B5ED546}"/>
              </a:ext>
            </a:extLst>
          </p:cNvPr>
          <p:cNvSpPr/>
          <p:nvPr/>
        </p:nvSpPr>
        <p:spPr>
          <a:xfrm>
            <a:off x="762000" y="990600"/>
            <a:ext cx="1219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3F1CD7-D8A8-4B0C-A15B-EA64A9AFFD02}"/>
              </a:ext>
            </a:extLst>
          </p:cNvPr>
          <p:cNvSpPr txBox="1">
            <a:spLocks/>
          </p:cNvSpPr>
          <p:nvPr/>
        </p:nvSpPr>
        <p:spPr>
          <a:xfrm>
            <a:off x="1600200" y="152400"/>
            <a:ext cx="6563227" cy="368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Safe Design Requirements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153BA-DA59-4938-9762-F7D805827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6205"/>
            <a:ext cx="1724025" cy="552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2D9770-B929-4FF8-A2EF-DB9A909FF9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04" b="20017"/>
          <a:stretch/>
        </p:blipFill>
        <p:spPr>
          <a:xfrm>
            <a:off x="76200" y="6429367"/>
            <a:ext cx="3774749" cy="225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48BBDF-B101-437E-926A-233E99855C59}"/>
              </a:ext>
            </a:extLst>
          </p:cNvPr>
          <p:cNvSpPr txBox="1"/>
          <p:nvPr/>
        </p:nvSpPr>
        <p:spPr>
          <a:xfrm>
            <a:off x="4419600" y="6417334"/>
            <a:ext cx="2777732" cy="207749"/>
          </a:xfrm>
          <a:prstGeom prst="rect">
            <a:avLst/>
          </a:prstGeom>
          <a:solidFill>
            <a:srgbClr val="ED5D2F"/>
          </a:solidFill>
          <a:ln>
            <a:solidFill>
              <a:srgbClr val="ED5D2F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Confidential &amp; Privileged C 2021 ROSS Controls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51447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BA8120B-B04D-4F6C-A4D0-2F3D20E83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26938" r="16667" b="12451"/>
          <a:stretch>
            <a:fillRect/>
          </a:stretch>
        </p:blipFill>
        <p:spPr>
          <a:xfrm>
            <a:off x="304800" y="1828800"/>
            <a:ext cx="4724400" cy="2395008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C12DA5A4-C195-4171-8658-3229D988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99051"/>
            <a:ext cx="1600200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29D4F-7CBB-4C66-ACB1-F64DA12E31AC}"/>
              </a:ext>
            </a:extLst>
          </p:cNvPr>
          <p:cNvSpPr txBox="1"/>
          <p:nvPr/>
        </p:nvSpPr>
        <p:spPr>
          <a:xfrm>
            <a:off x="5554049" y="181497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Identify the Structure (Cat)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D745BC7-46F1-41DF-A10F-E84BA93ECAC7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2590800" y="2015033"/>
            <a:ext cx="2963249" cy="894927"/>
          </a:xfrm>
          <a:prstGeom prst="straightConnector1">
            <a:avLst/>
          </a:prstGeom>
          <a:ln w="38100">
            <a:solidFill>
              <a:srgbClr val="F15D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DC1FFD5-0461-45E3-962F-2EC9F72FD009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924301" y="2691598"/>
            <a:ext cx="1629748" cy="46168"/>
          </a:xfrm>
          <a:prstGeom prst="straightConnector1">
            <a:avLst/>
          </a:prstGeom>
          <a:ln w="38100">
            <a:solidFill>
              <a:srgbClr val="F15D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CE50841-411F-4446-A41E-781CF354F2D0}"/>
              </a:ext>
            </a:extLst>
          </p:cNvPr>
          <p:cNvSpPr txBox="1"/>
          <p:nvPr/>
        </p:nvSpPr>
        <p:spPr>
          <a:xfrm>
            <a:off x="5554049" y="233765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Determine the Reliability of the System (</a:t>
            </a:r>
            <a:r>
              <a:rPr lang="en-US" sz="2000" dirty="0" err="1"/>
              <a:t>MTTFd</a:t>
            </a:r>
            <a:r>
              <a:rPr lang="en-US" sz="2000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A19403-AA70-4C40-8B4C-F40E2FFA3E1E}"/>
              </a:ext>
            </a:extLst>
          </p:cNvPr>
          <p:cNvSpPr txBox="1"/>
          <p:nvPr/>
        </p:nvSpPr>
        <p:spPr>
          <a:xfrm>
            <a:off x="5554048" y="3149372"/>
            <a:ext cx="3589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Determine the Diagnostic Coverage of the System (DC)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0CC19F-1CC6-41F2-A9A9-75376AA15C7B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348525" y="3503315"/>
            <a:ext cx="2205523" cy="256969"/>
          </a:xfrm>
          <a:prstGeom prst="straightConnector1">
            <a:avLst/>
          </a:prstGeom>
          <a:ln w="38100">
            <a:solidFill>
              <a:srgbClr val="F15D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DFD48D3-D114-4B02-BE0B-63BC730207E8}"/>
              </a:ext>
            </a:extLst>
          </p:cNvPr>
          <p:cNvSpPr txBox="1"/>
          <p:nvPr/>
        </p:nvSpPr>
        <p:spPr>
          <a:xfrm>
            <a:off x="5488538" y="3901507"/>
            <a:ext cx="3350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Determine the Common Cause Failures of the System (CCF)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8CBC20-3598-4889-83EF-69C300B48566}"/>
              </a:ext>
            </a:extLst>
          </p:cNvPr>
          <p:cNvCxnSpPr>
            <a:cxnSpLocks/>
          </p:cNvCxnSpPr>
          <p:nvPr/>
        </p:nvCxnSpPr>
        <p:spPr>
          <a:xfrm flipH="1" flipV="1">
            <a:off x="2133600" y="3902076"/>
            <a:ext cx="3350662" cy="345647"/>
          </a:xfrm>
          <a:prstGeom prst="straightConnector1">
            <a:avLst/>
          </a:prstGeom>
          <a:ln w="38100">
            <a:solidFill>
              <a:srgbClr val="F15D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2035E24-100F-4007-9656-FA91E6CC7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6205"/>
            <a:ext cx="1724025" cy="5524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6B4B702-26F3-4DB9-963F-F4B6CA20BD42}"/>
              </a:ext>
            </a:extLst>
          </p:cNvPr>
          <p:cNvSpPr txBox="1">
            <a:spLocks/>
          </p:cNvSpPr>
          <p:nvPr/>
        </p:nvSpPr>
        <p:spPr>
          <a:xfrm>
            <a:off x="1600200" y="152400"/>
            <a:ext cx="6563227" cy="368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Safe Design Factors</a:t>
            </a:r>
          </a:p>
        </p:txBody>
      </p:sp>
    </p:spTree>
    <p:extLst>
      <p:ext uri="{BB962C8B-B14F-4D97-AF65-F5344CB8AC3E}">
        <p14:creationId xmlns:p14="http://schemas.microsoft.com/office/powerpoint/2010/main" val="2826174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00A2D34-DD19-45CC-9838-13EC5E487E7A}"/>
              </a:ext>
            </a:extLst>
          </p:cNvPr>
          <p:cNvGrpSpPr/>
          <p:nvPr/>
        </p:nvGrpSpPr>
        <p:grpSpPr>
          <a:xfrm>
            <a:off x="381000" y="1068225"/>
            <a:ext cx="5257800" cy="3215248"/>
            <a:chOff x="2133600" y="990600"/>
            <a:chExt cx="5257800" cy="321524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DF21A3-80AA-47B0-905D-26C84D66F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3600" y="990600"/>
              <a:ext cx="5257800" cy="32152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9048B1-3B53-4688-BF96-DE29BEE8300F}"/>
                </a:ext>
              </a:extLst>
            </p:cNvPr>
            <p:cNvSpPr/>
            <p:nvPr/>
          </p:nvSpPr>
          <p:spPr>
            <a:xfrm>
              <a:off x="2209800" y="1023977"/>
              <a:ext cx="990600" cy="368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5D6F462C-19AC-4A1D-87C8-C1FC29ADB091}"/>
              </a:ext>
            </a:extLst>
          </p:cNvPr>
          <p:cNvSpPr txBox="1">
            <a:spLocks/>
          </p:cNvSpPr>
          <p:nvPr/>
        </p:nvSpPr>
        <p:spPr>
          <a:xfrm>
            <a:off x="1600200" y="152400"/>
            <a:ext cx="6563227" cy="368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Safe Design Verification Calculations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B25FFC-A838-40D2-8EE0-92617F816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"/>
            <a:ext cx="1724025" cy="552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7D46F0-F9DC-4015-9CE7-699C42827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" y="4636773"/>
            <a:ext cx="1990725" cy="11216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492220-3864-4BCC-A540-9E8562AD2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4636773"/>
            <a:ext cx="3630042" cy="14007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AD6A89-B77A-465D-B506-35EF970B6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242" y="4778525"/>
            <a:ext cx="3062287" cy="1023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9D671C-37DE-4E0D-AD89-191261C71B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1752600"/>
            <a:ext cx="3224705" cy="21717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CA2C30-95DC-42C7-BD27-7824A392E8B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604" b="20017"/>
          <a:stretch/>
        </p:blipFill>
        <p:spPr>
          <a:xfrm>
            <a:off x="76200" y="6429367"/>
            <a:ext cx="3774749" cy="2257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54C96F3-4C28-401C-A7A7-0694595A339E}"/>
              </a:ext>
            </a:extLst>
          </p:cNvPr>
          <p:cNvSpPr txBox="1"/>
          <p:nvPr/>
        </p:nvSpPr>
        <p:spPr>
          <a:xfrm>
            <a:off x="4419600" y="6417334"/>
            <a:ext cx="2777732" cy="207749"/>
          </a:xfrm>
          <a:prstGeom prst="rect">
            <a:avLst/>
          </a:prstGeom>
          <a:solidFill>
            <a:srgbClr val="ED5D2F"/>
          </a:solidFill>
          <a:ln>
            <a:solidFill>
              <a:srgbClr val="ED5D2F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Confidential &amp; Privileged C 2021 ROSS Controls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008254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148B0B-78A0-4856-9586-076A07F8A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99" y="930252"/>
            <a:ext cx="7666201" cy="21284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97853E-F1D3-4FA3-9BFA-BF41329E9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048000"/>
            <a:ext cx="3733800" cy="31384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D37BEB7-519E-4084-B50A-8B2C7CBD407D}"/>
              </a:ext>
            </a:extLst>
          </p:cNvPr>
          <p:cNvSpPr/>
          <p:nvPr/>
        </p:nvSpPr>
        <p:spPr>
          <a:xfrm>
            <a:off x="720831" y="947729"/>
            <a:ext cx="1219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B42484-0CCF-43DB-983A-BA8BA0BB3CE3}"/>
              </a:ext>
            </a:extLst>
          </p:cNvPr>
          <p:cNvSpPr txBox="1">
            <a:spLocks/>
          </p:cNvSpPr>
          <p:nvPr/>
        </p:nvSpPr>
        <p:spPr>
          <a:xfrm>
            <a:off x="1600200" y="152400"/>
            <a:ext cx="6563227" cy="368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Installation &amp; Validation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0717DD-A6A6-42EC-A9E7-A5154EA77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52400"/>
            <a:ext cx="1724025" cy="552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B5084B-518E-4E8E-82C8-FE702D69A7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604" b="20017"/>
          <a:stretch/>
        </p:blipFill>
        <p:spPr>
          <a:xfrm>
            <a:off x="76200" y="6429367"/>
            <a:ext cx="3774749" cy="2257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B9E22F-CF5E-413F-8512-CF1BF21A1D38}"/>
              </a:ext>
            </a:extLst>
          </p:cNvPr>
          <p:cNvSpPr txBox="1"/>
          <p:nvPr/>
        </p:nvSpPr>
        <p:spPr>
          <a:xfrm>
            <a:off x="4419600" y="6417334"/>
            <a:ext cx="2777732" cy="207749"/>
          </a:xfrm>
          <a:prstGeom prst="rect">
            <a:avLst/>
          </a:prstGeom>
          <a:solidFill>
            <a:srgbClr val="ED5D2F"/>
          </a:solidFill>
          <a:ln>
            <a:solidFill>
              <a:srgbClr val="ED5D2F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Confidential &amp; Privileged C 2021 ROSS Controls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84298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03648C-E27A-4600-8A67-6C318275D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04" b="20017"/>
          <a:stretch/>
        </p:blipFill>
        <p:spPr>
          <a:xfrm>
            <a:off x="76200" y="6429367"/>
            <a:ext cx="3774749" cy="225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F8D6A3-AE4C-4CC3-A447-B5546941E0DC}"/>
              </a:ext>
            </a:extLst>
          </p:cNvPr>
          <p:cNvSpPr txBox="1"/>
          <p:nvPr/>
        </p:nvSpPr>
        <p:spPr>
          <a:xfrm>
            <a:off x="4419600" y="6417334"/>
            <a:ext cx="2777732" cy="207749"/>
          </a:xfrm>
          <a:prstGeom prst="rect">
            <a:avLst/>
          </a:prstGeom>
          <a:solidFill>
            <a:srgbClr val="ED5D2F"/>
          </a:solidFill>
          <a:ln>
            <a:solidFill>
              <a:srgbClr val="ED5D2F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Confidential &amp; Privileged C 2021 ROSS Controls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53873A-FABC-4CEA-B392-B12D2805F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"/>
            <a:ext cx="1724025" cy="55245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3884539-AB4F-4670-B97D-54667D040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8792"/>
            <a:ext cx="8649850" cy="369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8960CEF-9201-4EEC-92C1-FF490D4A456E}"/>
              </a:ext>
            </a:extLst>
          </p:cNvPr>
          <p:cNvSpPr txBox="1">
            <a:spLocks/>
          </p:cNvSpPr>
          <p:nvPr/>
        </p:nvSpPr>
        <p:spPr>
          <a:xfrm>
            <a:off x="1088628" y="135508"/>
            <a:ext cx="7086600" cy="60959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/>
              <a:t>ANSI V&amp;V Requirements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018B98-A1E3-47C5-9A34-170B34095D1C}"/>
              </a:ext>
            </a:extLst>
          </p:cNvPr>
          <p:cNvSpPr/>
          <p:nvPr/>
        </p:nvSpPr>
        <p:spPr>
          <a:xfrm>
            <a:off x="196057" y="983671"/>
            <a:ext cx="8871743" cy="616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71A0BD-11A8-429A-B82A-CC88B7BDABE0}"/>
              </a:ext>
            </a:extLst>
          </p:cNvPr>
          <p:cNvCxnSpPr>
            <a:cxnSpLocks/>
          </p:cNvCxnSpPr>
          <p:nvPr/>
        </p:nvCxnSpPr>
        <p:spPr>
          <a:xfrm>
            <a:off x="762000" y="2133600"/>
            <a:ext cx="7086600" cy="0"/>
          </a:xfrm>
          <a:prstGeom prst="line">
            <a:avLst/>
          </a:prstGeom>
          <a:ln w="28575">
            <a:solidFill>
              <a:srgbClr val="ED5D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852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FD9C063-E7A0-430A-AFD8-B0E6BC6AA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63" y="3547058"/>
            <a:ext cx="9884684" cy="12506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BA8C8E-4C4E-4D12-905D-5091D9E9C245}"/>
              </a:ext>
            </a:extLst>
          </p:cNvPr>
          <p:cNvSpPr txBox="1">
            <a:spLocks/>
          </p:cNvSpPr>
          <p:nvPr/>
        </p:nvSpPr>
        <p:spPr>
          <a:xfrm>
            <a:off x="1600200" y="0"/>
            <a:ext cx="6563227" cy="3685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Validation is required before putting the machine/system into use.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1B2194-E1CB-4472-A811-9460A180B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"/>
            <a:ext cx="1724025" cy="552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C3BF24-B456-4A0D-8D96-CB163E61F7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04" b="20017"/>
          <a:stretch/>
        </p:blipFill>
        <p:spPr>
          <a:xfrm>
            <a:off x="76200" y="6429367"/>
            <a:ext cx="3774749" cy="225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D969E7-18B8-4B62-90AB-7396173CADE3}"/>
              </a:ext>
            </a:extLst>
          </p:cNvPr>
          <p:cNvSpPr txBox="1"/>
          <p:nvPr/>
        </p:nvSpPr>
        <p:spPr>
          <a:xfrm>
            <a:off x="4419600" y="6417334"/>
            <a:ext cx="2777732" cy="207749"/>
          </a:xfrm>
          <a:prstGeom prst="rect">
            <a:avLst/>
          </a:prstGeom>
          <a:solidFill>
            <a:srgbClr val="ED5D2F"/>
          </a:solidFill>
          <a:ln>
            <a:solidFill>
              <a:srgbClr val="ED5D2F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Confidential &amp; Privileged C 2021 ROSS Controls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8DDA41-445A-47B5-B2F6-61FD1C222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63" y="1295400"/>
            <a:ext cx="8694422" cy="232886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736B23-111B-49C7-8A97-78DCAFE4AC0D}"/>
              </a:ext>
            </a:extLst>
          </p:cNvPr>
          <p:cNvSpPr/>
          <p:nvPr/>
        </p:nvSpPr>
        <p:spPr>
          <a:xfrm>
            <a:off x="2286000" y="2846554"/>
            <a:ext cx="1066800" cy="251488"/>
          </a:xfrm>
          <a:prstGeom prst="roundRect">
            <a:avLst/>
          </a:prstGeom>
          <a:noFill/>
          <a:ln w="38100">
            <a:solidFill>
              <a:srgbClr val="ED5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9CAC48-1C8C-4DBE-9E0E-BB625D3480C0}"/>
              </a:ext>
            </a:extLst>
          </p:cNvPr>
          <p:cNvSpPr/>
          <p:nvPr/>
        </p:nvSpPr>
        <p:spPr>
          <a:xfrm>
            <a:off x="3657600" y="3231840"/>
            <a:ext cx="914400" cy="197160"/>
          </a:xfrm>
          <a:prstGeom prst="roundRect">
            <a:avLst/>
          </a:prstGeom>
          <a:noFill/>
          <a:ln w="38100">
            <a:solidFill>
              <a:srgbClr val="ED5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75D2E7-132A-4F95-ACED-B368DDA35265}"/>
              </a:ext>
            </a:extLst>
          </p:cNvPr>
          <p:cNvSpPr/>
          <p:nvPr/>
        </p:nvSpPr>
        <p:spPr>
          <a:xfrm>
            <a:off x="1143000" y="3643740"/>
            <a:ext cx="1676400" cy="242459"/>
          </a:xfrm>
          <a:prstGeom prst="roundRect">
            <a:avLst/>
          </a:prstGeom>
          <a:noFill/>
          <a:ln w="38100">
            <a:solidFill>
              <a:srgbClr val="ED5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835D854-8BB4-4F4F-BA97-F36115748A0C}"/>
              </a:ext>
            </a:extLst>
          </p:cNvPr>
          <p:cNvSpPr/>
          <p:nvPr/>
        </p:nvSpPr>
        <p:spPr>
          <a:xfrm>
            <a:off x="2209800" y="4071502"/>
            <a:ext cx="1295400" cy="263713"/>
          </a:xfrm>
          <a:prstGeom prst="roundRect">
            <a:avLst/>
          </a:prstGeom>
          <a:noFill/>
          <a:ln w="38100">
            <a:solidFill>
              <a:srgbClr val="ED5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818055-3EB5-483E-BA3C-54521E464358}"/>
              </a:ext>
            </a:extLst>
          </p:cNvPr>
          <p:cNvSpPr/>
          <p:nvPr/>
        </p:nvSpPr>
        <p:spPr>
          <a:xfrm>
            <a:off x="2171700" y="4494757"/>
            <a:ext cx="1676400" cy="242459"/>
          </a:xfrm>
          <a:prstGeom prst="roundRect">
            <a:avLst/>
          </a:prstGeom>
          <a:noFill/>
          <a:ln w="38100">
            <a:solidFill>
              <a:srgbClr val="ED5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8140D2-26AB-4060-8B22-49B01CCFCE3F}"/>
              </a:ext>
            </a:extLst>
          </p:cNvPr>
          <p:cNvSpPr txBox="1"/>
          <p:nvPr/>
        </p:nvSpPr>
        <p:spPr>
          <a:xfrm>
            <a:off x="228600" y="906591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ISO13849-2 Validation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711962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0E1339-38F8-4EF9-8774-1B26657CA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1724025" cy="5524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B08906C-0585-4332-8942-DD1E5BF1D865}"/>
              </a:ext>
            </a:extLst>
          </p:cNvPr>
          <p:cNvSpPr txBox="1">
            <a:spLocks/>
          </p:cNvSpPr>
          <p:nvPr/>
        </p:nvSpPr>
        <p:spPr>
          <a:xfrm>
            <a:off x="2057400" y="100010"/>
            <a:ext cx="54864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800" dirty="0"/>
              <a:t>Session wrap-up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932598-2FED-49DF-B037-4BABE7C73D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04" b="20017"/>
          <a:stretch/>
        </p:blipFill>
        <p:spPr>
          <a:xfrm>
            <a:off x="76200" y="6429367"/>
            <a:ext cx="3774749" cy="2257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BC438C-7B45-4955-9391-F0AD061E91F7}"/>
              </a:ext>
            </a:extLst>
          </p:cNvPr>
          <p:cNvSpPr txBox="1"/>
          <p:nvPr/>
        </p:nvSpPr>
        <p:spPr>
          <a:xfrm>
            <a:off x="4419600" y="6417334"/>
            <a:ext cx="2777732" cy="207749"/>
          </a:xfrm>
          <a:prstGeom prst="rect">
            <a:avLst/>
          </a:prstGeom>
          <a:solidFill>
            <a:srgbClr val="ED5D2F"/>
          </a:solidFill>
          <a:ln>
            <a:solidFill>
              <a:srgbClr val="ED5D2F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Confidential &amp; Privileged C 2021 ROSS Controls All Rights Reserved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27DD1-5B30-4FC7-8BEC-CE837D97E53F}"/>
              </a:ext>
            </a:extLst>
          </p:cNvPr>
          <p:cNvSpPr txBox="1"/>
          <p:nvPr/>
        </p:nvSpPr>
        <p:spPr>
          <a:xfrm>
            <a:off x="533400" y="1219200"/>
            <a:ext cx="769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 you for attending today’s session.  A few key points to remember: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Safety doesn’t end at the wire.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Fluid power safety is a requirement.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Fluid power safety solutions are almost always integrated with electrical input and electrical logic devices.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Don’t forget that your machine is only as safe as the weakest link.  If you haven’t done anything with fluid power, your machine is probably not compliant.</a:t>
            </a:r>
          </a:p>
        </p:txBody>
      </p:sp>
    </p:spTree>
    <p:extLst>
      <p:ext uri="{BB962C8B-B14F-4D97-AF65-F5344CB8AC3E}">
        <p14:creationId xmlns:p14="http://schemas.microsoft.com/office/powerpoint/2010/main" val="260014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00225" y="-209521"/>
            <a:ext cx="6124575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200" dirty="0"/>
              <a:t>Determination of the type of safety devices should be determined thru the use of a risk assessment.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E03DF1-E8F3-48BD-84B8-6495AF9D29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04" b="20017"/>
          <a:stretch/>
        </p:blipFill>
        <p:spPr>
          <a:xfrm>
            <a:off x="76200" y="6429367"/>
            <a:ext cx="3774749" cy="225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CC0F4E-AC18-4A92-98A3-6B28A1E6FE68}"/>
              </a:ext>
            </a:extLst>
          </p:cNvPr>
          <p:cNvSpPr txBox="1"/>
          <p:nvPr/>
        </p:nvSpPr>
        <p:spPr>
          <a:xfrm>
            <a:off x="4419600" y="6417334"/>
            <a:ext cx="2777732" cy="207749"/>
          </a:xfrm>
          <a:prstGeom prst="rect">
            <a:avLst/>
          </a:prstGeom>
          <a:solidFill>
            <a:srgbClr val="ED5D2F"/>
          </a:solidFill>
          <a:ln>
            <a:solidFill>
              <a:srgbClr val="ED5D2F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Confidential &amp; Privileged C 2021 ROSS Controls All Rights Reserved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91456F-E217-4647-BE7E-D6277FBB2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52400"/>
            <a:ext cx="1724025" cy="552450"/>
          </a:xfrm>
          <a:prstGeom prst="rect">
            <a:avLst/>
          </a:prstGeom>
        </p:spPr>
      </p:pic>
      <p:grpSp>
        <p:nvGrpSpPr>
          <p:cNvPr id="18" name="Group 20">
            <a:extLst>
              <a:ext uri="{FF2B5EF4-FFF2-40B4-BE49-F238E27FC236}">
                <a16:creationId xmlns:a16="http://schemas.microsoft.com/office/drawing/2014/main" id="{2E4CB515-6937-4C02-9091-9F4E301DD3E2}"/>
              </a:ext>
            </a:extLst>
          </p:cNvPr>
          <p:cNvGrpSpPr>
            <a:grpSpLocks/>
          </p:cNvGrpSpPr>
          <p:nvPr/>
        </p:nvGrpSpPr>
        <p:grpSpPr bwMode="auto">
          <a:xfrm>
            <a:off x="1863332" y="3073941"/>
            <a:ext cx="5334000" cy="1981200"/>
            <a:chOff x="912" y="2544"/>
            <a:chExt cx="3360" cy="1248"/>
          </a:xfrm>
        </p:grpSpPr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75018F1D-0CCC-43F3-AD31-B8E9A02CE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44"/>
              <a:ext cx="3360" cy="1248"/>
            </a:xfrm>
            <a:prstGeom prst="rect">
              <a:avLst/>
            </a:prstGeom>
            <a:solidFill>
              <a:srgbClr val="DAA26B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EEECE1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endParaRPr>
            </a:p>
          </p:txBody>
        </p:sp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id="{B704BC4F-250F-431A-8620-043D29EC2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3" y="3331"/>
              <a:ext cx="144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Lockout/Tagout</a:t>
              </a: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407DE1F9-1DF5-44B2-862D-A28D81A5DBF7}"/>
              </a:ext>
            </a:extLst>
          </p:cNvPr>
          <p:cNvGrpSpPr>
            <a:grpSpLocks/>
          </p:cNvGrpSpPr>
          <p:nvPr/>
        </p:nvGrpSpPr>
        <p:grpSpPr bwMode="auto">
          <a:xfrm>
            <a:off x="1863332" y="1092741"/>
            <a:ext cx="5334000" cy="1981200"/>
            <a:chOff x="912" y="1296"/>
            <a:chExt cx="3360" cy="1248"/>
          </a:xfrm>
        </p:grpSpPr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id="{0CA4EA56-8813-462E-9CE0-5C9EA911B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96"/>
              <a:ext cx="3360" cy="1248"/>
            </a:xfrm>
            <a:prstGeom prst="rect">
              <a:avLst/>
            </a:prstGeom>
            <a:solidFill>
              <a:srgbClr val="C0504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EEECE1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endParaRPr>
            </a:p>
          </p:txBody>
        </p:sp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id="{233FEF42-1594-4201-8037-C4B660AFE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3" y="1488"/>
              <a:ext cx="15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Risk Assessment</a:t>
              </a:r>
            </a:p>
          </p:txBody>
        </p:sp>
      </p:grpSp>
      <p:sp>
        <p:nvSpPr>
          <p:cNvPr id="24" name="AutoShape 11">
            <a:extLst>
              <a:ext uri="{FF2B5EF4-FFF2-40B4-BE49-F238E27FC236}">
                <a16:creationId xmlns:a16="http://schemas.microsoft.com/office/drawing/2014/main" id="{8E6ED744-F548-4D13-9F06-572FD39B8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332" y="1930941"/>
            <a:ext cx="2667000" cy="2209800"/>
          </a:xfrm>
          <a:prstGeom prst="rightArrowCallout">
            <a:avLst>
              <a:gd name="adj1" fmla="val 25000"/>
              <a:gd name="adj2" fmla="val 25000"/>
              <a:gd name="adj3" fmla="val 20115"/>
              <a:gd name="adj4" fmla="val 66667"/>
            </a:avLst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dist="35921" dir="2700000" algn="ctr" rotWithShape="0">
              <a:srgbClr val="EEECE1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>Electrical</a:t>
            </a:r>
          </a:p>
        </p:txBody>
      </p:sp>
      <p:sp>
        <p:nvSpPr>
          <p:cNvPr id="25" name="AutoShape 12">
            <a:extLst>
              <a:ext uri="{FF2B5EF4-FFF2-40B4-BE49-F238E27FC236}">
                <a16:creationId xmlns:a16="http://schemas.microsoft.com/office/drawing/2014/main" id="{0F719BD9-2657-4E83-98C4-E0761CC9196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30332" y="1930941"/>
            <a:ext cx="2667000" cy="2209800"/>
          </a:xfrm>
          <a:prstGeom prst="rightArrowCallout">
            <a:avLst>
              <a:gd name="adj1" fmla="val 25000"/>
              <a:gd name="adj2" fmla="val 25000"/>
              <a:gd name="adj3" fmla="val 20115"/>
              <a:gd name="adj4" fmla="val 66667"/>
            </a:avLst>
          </a:prstGeom>
          <a:solidFill>
            <a:srgbClr val="1F497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dist="35921" dir="2700000" algn="ctr" rotWithShape="0">
              <a:srgbClr val="EEECE1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ＭＳ Ｐゴシック"/>
              </a:rPr>
              <a:t>Fluid Power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4BAA41-A9AF-4E36-9BC3-61678E1BB268}"/>
              </a:ext>
            </a:extLst>
          </p:cNvPr>
          <p:cNvSpPr txBox="1"/>
          <p:nvPr/>
        </p:nvSpPr>
        <p:spPr>
          <a:xfrm>
            <a:off x="685800" y="5284053"/>
            <a:ext cx="7620000" cy="830997"/>
          </a:xfrm>
          <a:prstGeom prst="rect">
            <a:avLst/>
          </a:prstGeom>
          <a:solidFill>
            <a:srgbClr val="ED5D2F"/>
          </a:solidFill>
          <a:ln>
            <a:solidFill>
              <a:srgbClr val="ED5D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Holistic risk assessments consider all sources of hazardous energy and includes lock-out/tag-out.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B079432-4598-4135-A8E3-01BF76850760}"/>
              </a:ext>
            </a:extLst>
          </p:cNvPr>
          <p:cNvSpPr/>
          <p:nvPr/>
        </p:nvSpPr>
        <p:spPr>
          <a:xfrm>
            <a:off x="3325420" y="1295400"/>
            <a:ext cx="2160980" cy="63554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3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-61221"/>
            <a:ext cx="6164621" cy="954596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Most of the identified risk reduction measures are similar in electrical and fluid power.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0F60A9AA-A954-4698-856D-A415B372E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276232"/>
            <a:ext cx="8839200" cy="369332"/>
          </a:xfrm>
          <a:prstGeom prst="rect">
            <a:avLst/>
          </a:prstGeom>
          <a:solidFill>
            <a:srgbClr val="ED5D2F"/>
          </a:solidFill>
          <a:ln w="9525">
            <a:solidFill>
              <a:srgbClr val="ED5D2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6D6E71"/>
              </a:buClr>
            </a:pPr>
            <a:r>
              <a:rPr kumimoji="1" lang="en-US" sz="1800" b="1" i="1" dirty="0">
                <a:solidFill>
                  <a:srgbClr val="FFFFFF"/>
                </a:solidFill>
              </a:rPr>
              <a:t>The terms might be different, but the functionality is the same.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B4F3DF-1C37-4441-8881-152F231420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04" b="20017"/>
          <a:stretch/>
        </p:blipFill>
        <p:spPr>
          <a:xfrm>
            <a:off x="76200" y="6429367"/>
            <a:ext cx="3774749" cy="2257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0544D3-775A-460C-9FD5-A00B35517AA4}"/>
              </a:ext>
            </a:extLst>
          </p:cNvPr>
          <p:cNvSpPr txBox="1"/>
          <p:nvPr/>
        </p:nvSpPr>
        <p:spPr>
          <a:xfrm>
            <a:off x="4419600" y="6417334"/>
            <a:ext cx="2777732" cy="207749"/>
          </a:xfrm>
          <a:prstGeom prst="rect">
            <a:avLst/>
          </a:prstGeom>
          <a:solidFill>
            <a:srgbClr val="ED5D2F"/>
          </a:solidFill>
          <a:ln>
            <a:solidFill>
              <a:srgbClr val="ED5D2F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Confidential &amp; Privileged C 2021 ROSS Controls All Rights Reserved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36CEDC-CD33-4314-BD2A-BE0489F89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52400"/>
            <a:ext cx="1724025" cy="5524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BD3232-8970-448F-B8E6-2672C32A6912}"/>
              </a:ext>
            </a:extLst>
          </p:cNvPr>
          <p:cNvSpPr txBox="1"/>
          <p:nvPr/>
        </p:nvSpPr>
        <p:spPr>
          <a:xfrm>
            <a:off x="802949" y="1631392"/>
            <a:ext cx="3048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Electrical Terms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D5D2F"/>
                </a:solidFill>
              </a:rPr>
              <a:t>Prevention of  unexpected start-up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Energy Isolation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Safe-direction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Safe-torque-off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Safe-speed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Safe-stopping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Safe-brake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Safe-limited-torque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9EFE25-2922-4148-B83B-8F4FE03DEC78}"/>
              </a:ext>
            </a:extLst>
          </p:cNvPr>
          <p:cNvSpPr txBox="1"/>
          <p:nvPr/>
        </p:nvSpPr>
        <p:spPr>
          <a:xfrm>
            <a:off x="4191000" y="1642141"/>
            <a:ext cx="4495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Fluid Power Terms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D5D2F"/>
                </a:solidFill>
              </a:rPr>
              <a:t>Prevention of  unexpected start-up (LOX)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Energy Isolation (Safe-exhaust)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Safe-direction (Safe-return)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Safe-torque-off (Safe-exhaust)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Safe-speed (Flow controls)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Safe-stopping (PO Checks)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Safe-brake control (Safe-return)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Safe-limited-torque (Safe-exhaust)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6192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65229" y="33833"/>
            <a:ext cx="6505575" cy="838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200" dirty="0"/>
              <a:t>Prevention of Unexpected Start-up is covered by </a:t>
            </a:r>
            <a:r>
              <a:rPr lang="en-US" sz="2200" dirty="0" err="1"/>
              <a:t>Enegry</a:t>
            </a:r>
            <a:r>
              <a:rPr lang="en-US" sz="2200" dirty="0"/>
              <a:t> Isolation or Lock-out/Tag-out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F3BE84-8137-40FA-B565-56861474EC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04" b="20017"/>
          <a:stretch/>
        </p:blipFill>
        <p:spPr>
          <a:xfrm>
            <a:off x="76200" y="6429367"/>
            <a:ext cx="3774749" cy="225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92167A-63D9-43AB-8EF2-CFB1DC0C0C4C}"/>
              </a:ext>
            </a:extLst>
          </p:cNvPr>
          <p:cNvSpPr txBox="1"/>
          <p:nvPr/>
        </p:nvSpPr>
        <p:spPr>
          <a:xfrm>
            <a:off x="4419600" y="6417334"/>
            <a:ext cx="2777732" cy="207749"/>
          </a:xfrm>
          <a:prstGeom prst="rect">
            <a:avLst/>
          </a:prstGeom>
          <a:solidFill>
            <a:srgbClr val="ED5D2F"/>
          </a:solidFill>
          <a:ln>
            <a:solidFill>
              <a:srgbClr val="ED5D2F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Confidential &amp; Privileged C 2021 ROSS Controls All Rights Reserved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85B628-2DBA-49FE-8184-CED06BD6C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1" y="152859"/>
            <a:ext cx="1724025" cy="552450"/>
          </a:xfrm>
          <a:prstGeom prst="rect">
            <a:avLst/>
          </a:prstGeom>
        </p:spPr>
      </p:pic>
      <p:pic>
        <p:nvPicPr>
          <p:cNvPr id="9" name="Picture 17" descr="MPj03860710000[1]">
            <a:extLst>
              <a:ext uri="{FF2B5EF4-FFF2-40B4-BE49-F238E27FC236}">
                <a16:creationId xmlns:a16="http://schemas.microsoft.com/office/drawing/2014/main" id="{B26FE80D-C01E-4F95-AB3E-30C49595C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8362" y="3312779"/>
            <a:ext cx="1219200" cy="869950"/>
          </a:xfrm>
          <a:prstGeom prst="rect">
            <a:avLst/>
          </a:prstGeom>
          <a:noFill/>
        </p:spPr>
      </p:pic>
      <p:pic>
        <p:nvPicPr>
          <p:cNvPr id="10" name="Picture 21" descr="MPj04014470000[1]">
            <a:extLst>
              <a:ext uri="{FF2B5EF4-FFF2-40B4-BE49-F238E27FC236}">
                <a16:creationId xmlns:a16="http://schemas.microsoft.com/office/drawing/2014/main" id="{F5C47127-6948-4E62-8090-1DDA29ED1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8362" y="5311037"/>
            <a:ext cx="1219200" cy="822325"/>
          </a:xfrm>
          <a:prstGeom prst="rect">
            <a:avLst/>
          </a:prstGeom>
          <a:noFill/>
        </p:spPr>
      </p:pic>
      <p:sp>
        <p:nvSpPr>
          <p:cNvPr id="11" name="AutoShape 3">
            <a:extLst>
              <a:ext uri="{FF2B5EF4-FFF2-40B4-BE49-F238E27FC236}">
                <a16:creationId xmlns:a16="http://schemas.microsoft.com/office/drawing/2014/main" id="{58C2E6AF-7AA0-43AF-9C57-AB0A90A0E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1600127"/>
            <a:ext cx="774700" cy="299299"/>
          </a:xfrm>
          <a:prstGeom prst="rightArrow">
            <a:avLst>
              <a:gd name="adj1" fmla="val 50000"/>
              <a:gd name="adj2" fmla="val 134536"/>
            </a:avLst>
          </a:prstGeom>
          <a:solidFill>
            <a:srgbClr val="ED5D2F"/>
          </a:solidFill>
          <a:ln w="12700">
            <a:solidFill>
              <a:srgbClr val="ED5D2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61A0D164-E041-45AD-AFD0-C882A994F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2514527"/>
            <a:ext cx="774700" cy="299299"/>
          </a:xfrm>
          <a:prstGeom prst="rightArrow">
            <a:avLst>
              <a:gd name="adj1" fmla="val 50000"/>
              <a:gd name="adj2" fmla="val 134536"/>
            </a:avLst>
          </a:prstGeom>
          <a:solidFill>
            <a:srgbClr val="ED5D2F"/>
          </a:solidFill>
          <a:ln w="12700">
            <a:solidFill>
              <a:srgbClr val="ED5D2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A48D93E0-90B4-4B50-8486-7FDDB0315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3505127"/>
            <a:ext cx="774700" cy="299299"/>
          </a:xfrm>
          <a:prstGeom prst="rightArrow">
            <a:avLst>
              <a:gd name="adj1" fmla="val 50000"/>
              <a:gd name="adj2" fmla="val 134536"/>
            </a:avLst>
          </a:prstGeom>
          <a:solidFill>
            <a:srgbClr val="ED5D2F"/>
          </a:solidFill>
          <a:ln w="12700">
            <a:solidFill>
              <a:srgbClr val="ED5D2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A5219C7C-F7D6-4D85-B687-7B1E14265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4495727"/>
            <a:ext cx="774700" cy="292173"/>
          </a:xfrm>
          <a:prstGeom prst="rightArrow">
            <a:avLst>
              <a:gd name="adj1" fmla="val 50000"/>
              <a:gd name="adj2" fmla="val 137818"/>
            </a:avLst>
          </a:prstGeom>
          <a:solidFill>
            <a:srgbClr val="ED5D2F"/>
          </a:solidFill>
          <a:ln w="12700">
            <a:solidFill>
              <a:srgbClr val="ED5D2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2431D91B-3C12-47B7-9DEE-ED129F7D2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499027"/>
            <a:ext cx="774700" cy="292173"/>
          </a:xfrm>
          <a:prstGeom prst="rightArrow">
            <a:avLst>
              <a:gd name="adj1" fmla="val 50000"/>
              <a:gd name="adj2" fmla="val 137818"/>
            </a:avLst>
          </a:prstGeom>
          <a:solidFill>
            <a:srgbClr val="ED5D2F"/>
          </a:solidFill>
          <a:ln w="12700">
            <a:solidFill>
              <a:srgbClr val="ED5D2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7CBC5E19-723D-4B96-93B3-CAF5E2097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077" y="1539070"/>
            <a:ext cx="212090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Elimination</a:t>
            </a:r>
            <a:endParaRPr lang="en-US" sz="1800" b="1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ED4C905B-A944-4467-8C9D-CAFD45338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796" y="2476648"/>
            <a:ext cx="350520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Fixed Guarding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DC53E4F3-2A7A-4402-B871-C00C7A404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7" y="3585767"/>
            <a:ext cx="37306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Engineered Safeguards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1E884CC5-DD26-466D-B12B-3EB15423C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6382" y="4337144"/>
            <a:ext cx="4113213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Awareness Means, Training and Procedures (Administrative)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215F18E2-3728-4E59-A07F-53C2623A6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5393449"/>
            <a:ext cx="3668712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Personal protective equipment </a:t>
            </a:r>
            <a:endParaRPr lang="en-US" sz="18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1" name="AutoShape 15">
            <a:extLst>
              <a:ext uri="{FF2B5EF4-FFF2-40B4-BE49-F238E27FC236}">
                <a16:creationId xmlns:a16="http://schemas.microsoft.com/office/drawing/2014/main" id="{AA66D213-0573-4B7F-8255-A40CA4CBB5B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3987" y="847725"/>
            <a:ext cx="5743575" cy="533400"/>
          </a:xfrm>
          <a:prstGeom prst="roundRect">
            <a:avLst>
              <a:gd name="adj" fmla="val 19046"/>
            </a:avLst>
          </a:prstGeom>
          <a:noFill/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/>
              <a:t>Hierarchy of Protective Measures</a:t>
            </a:r>
            <a:endParaRPr lang="en-US" sz="2000" dirty="0"/>
          </a:p>
        </p:txBody>
      </p:sp>
      <p:pic>
        <p:nvPicPr>
          <p:cNvPr id="22" name="Picture 18" descr="MPj02022080000[1]">
            <a:extLst>
              <a:ext uri="{FF2B5EF4-FFF2-40B4-BE49-F238E27FC236}">
                <a16:creationId xmlns:a16="http://schemas.microsoft.com/office/drawing/2014/main" id="{175BDC42-D6A5-49B9-B3E0-1FA4B05FD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2" y="2405062"/>
            <a:ext cx="12192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 descr="MPj01828190000[1]">
            <a:extLst>
              <a:ext uri="{FF2B5EF4-FFF2-40B4-BE49-F238E27FC236}">
                <a16:creationId xmlns:a16="http://schemas.microsoft.com/office/drawing/2014/main" id="{013B6216-9AF3-4B83-96C0-13F28EA5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2" y="4310062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 descr="MPj03853540000[1]">
            <a:extLst>
              <a:ext uri="{FF2B5EF4-FFF2-40B4-BE49-F238E27FC236}">
                <a16:creationId xmlns:a16="http://schemas.microsoft.com/office/drawing/2014/main" id="{6C3EB6F9-6505-46B6-936B-5C01BB6A5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2" y="1381125"/>
            <a:ext cx="12192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>
            <a:extLst>
              <a:ext uri="{FF2B5EF4-FFF2-40B4-BE49-F238E27FC236}">
                <a16:creationId xmlns:a16="http://schemas.microsoft.com/office/drawing/2014/main" id="{840D9BB2-9645-4C77-8649-ACC06A075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1203463"/>
            <a:ext cx="2514600" cy="1291092"/>
          </a:xfrm>
          <a:prstGeom prst="rect">
            <a:avLst/>
          </a:prstGeom>
          <a:solidFill>
            <a:srgbClr val="ED5D2F"/>
          </a:solidFill>
          <a:ln>
            <a:solidFill>
              <a:srgbClr val="ED5D2F"/>
            </a:solidFill>
          </a:ln>
          <a:effectLst/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0500" eaLnBrk="0" hangingPunct="0">
              <a:defRPr sz="240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lvl="1" algn="ctr" eaLnBrk="1" hangingPunct="1">
              <a:spcBef>
                <a:spcPct val="20000"/>
              </a:spcBef>
              <a:buClr>
                <a:srgbClr val="BB2332"/>
              </a:buClr>
            </a:pPr>
            <a:r>
              <a:rPr kumimoji="1" lang="en-US" sz="2000" dirty="0">
                <a:cs typeface="Arial" pitchFamily="34" charset="0"/>
              </a:rPr>
              <a:t>These measures are often combined to reduce risk to an acceptable level.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DA2009-D2C0-407D-AECC-433F25850169}"/>
              </a:ext>
            </a:extLst>
          </p:cNvPr>
          <p:cNvGrpSpPr/>
          <p:nvPr/>
        </p:nvGrpSpPr>
        <p:grpSpPr>
          <a:xfrm>
            <a:off x="6003924" y="2765806"/>
            <a:ext cx="3037996" cy="2956393"/>
            <a:chOff x="6003924" y="2765806"/>
            <a:chExt cx="3037996" cy="2956393"/>
          </a:xfrm>
        </p:grpSpPr>
        <p:pic>
          <p:nvPicPr>
            <p:cNvPr id="27" name="Picture 26" descr="Effectiveness_vs_Defeatibility.EMF">
              <a:extLst>
                <a:ext uri="{FF2B5EF4-FFF2-40B4-BE49-F238E27FC236}">
                  <a16:creationId xmlns:a16="http://schemas.microsoft.com/office/drawing/2014/main" id="{8320E147-262C-48D3-A5EB-A95C89208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03924" y="2765806"/>
              <a:ext cx="3037996" cy="2956393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6E5699D-1BB2-4CE6-AA41-7F48B153C39C}"/>
                </a:ext>
              </a:extLst>
            </p:cNvPr>
            <p:cNvSpPr txBox="1"/>
            <p:nvPr/>
          </p:nvSpPr>
          <p:spPr>
            <a:xfrm>
              <a:off x="6457950" y="3649999"/>
              <a:ext cx="116205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Fixed Guarding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0C301A3-93D1-4C67-AA7B-421EBC840A20}"/>
                </a:ext>
              </a:extLst>
            </p:cNvPr>
            <p:cNvSpPr/>
            <p:nvPr/>
          </p:nvSpPr>
          <p:spPr>
            <a:xfrm>
              <a:off x="6351588" y="3737129"/>
              <a:ext cx="76200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D2232D-C20F-4FF7-85BC-68EF714BA5D4}"/>
              </a:ext>
            </a:extLst>
          </p:cNvPr>
          <p:cNvSpPr/>
          <p:nvPr/>
        </p:nvSpPr>
        <p:spPr>
          <a:xfrm>
            <a:off x="2286000" y="1284572"/>
            <a:ext cx="3717924" cy="993157"/>
          </a:xfrm>
          <a:prstGeom prst="roundRect">
            <a:avLst/>
          </a:prstGeom>
          <a:noFill/>
          <a:ln w="38100">
            <a:solidFill>
              <a:srgbClr val="ED5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A8A0862-66B3-4A44-AA41-F8188C0C370E}"/>
              </a:ext>
            </a:extLst>
          </p:cNvPr>
          <p:cNvSpPr/>
          <p:nvPr/>
        </p:nvSpPr>
        <p:spPr>
          <a:xfrm>
            <a:off x="373856" y="4216965"/>
            <a:ext cx="5630067" cy="941222"/>
          </a:xfrm>
          <a:prstGeom prst="roundRect">
            <a:avLst/>
          </a:prstGeom>
          <a:noFill/>
          <a:ln w="38100">
            <a:solidFill>
              <a:srgbClr val="ED5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00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41F28F7-6BCD-4E03-9076-B32E07AEAAFF}"/>
              </a:ext>
            </a:extLst>
          </p:cNvPr>
          <p:cNvSpPr txBox="1">
            <a:spLocks noChangeArrowheads="1"/>
          </p:cNvSpPr>
          <p:nvPr/>
        </p:nvSpPr>
        <p:spPr>
          <a:xfrm>
            <a:off x="1600200" y="-166979"/>
            <a:ext cx="65988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600" dirty="0"/>
              <a:t>LOTO Device Considerations &amp; Best Practices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192E3-4931-49AF-BFA9-EBE647DF3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254521"/>
            <a:ext cx="2017619" cy="198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CD4EAF-6B03-435E-B7CD-B1C40DFEE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80" y="3398836"/>
            <a:ext cx="1812857" cy="2300580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02EF4FAC-E845-4BDC-A734-1C11EA2A1700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477963"/>
            <a:ext cx="5943600" cy="416083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465B70"/>
              </a:buClr>
              <a:buNone/>
            </a:pPr>
            <a:r>
              <a:rPr lang="en-US" sz="3200" b="1" dirty="0"/>
              <a:t>Device Requirements</a:t>
            </a:r>
          </a:p>
          <a:p>
            <a:pPr fontAlgn="auto">
              <a:spcAft>
                <a:spcPts val="0"/>
              </a:spcAft>
              <a:buClr>
                <a:srgbClr val="465B70"/>
              </a:buClr>
              <a:buFont typeface="Wingdings" pitchFamily="2" charset="2"/>
              <a:buChar char="§"/>
            </a:pPr>
            <a:r>
              <a:rPr lang="en-US" sz="2800" dirty="0"/>
              <a:t>A </a:t>
            </a:r>
            <a:r>
              <a:rPr lang="en-US" sz="2800" u="sng" dirty="0">
                <a:solidFill>
                  <a:srgbClr val="ED5D2F"/>
                </a:solidFill>
              </a:rPr>
              <a:t>manually operated</a:t>
            </a:r>
            <a:r>
              <a:rPr lang="en-US" sz="2800" dirty="0">
                <a:solidFill>
                  <a:srgbClr val="ED5D2F"/>
                </a:solidFill>
              </a:rPr>
              <a:t> </a:t>
            </a:r>
            <a:r>
              <a:rPr lang="en-US" sz="2800" dirty="0"/>
              <a:t>actuator</a:t>
            </a:r>
          </a:p>
          <a:p>
            <a:pPr fontAlgn="auto">
              <a:spcAft>
                <a:spcPts val="0"/>
              </a:spcAft>
              <a:buClr>
                <a:srgbClr val="465B70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Not be used for any other function</a:t>
            </a:r>
          </a:p>
          <a:p>
            <a:pPr fontAlgn="auto">
              <a:spcAft>
                <a:spcPts val="0"/>
              </a:spcAft>
              <a:buClr>
                <a:srgbClr val="465B70"/>
              </a:buClr>
              <a:buFont typeface="Wingdings" pitchFamily="2" charset="2"/>
              <a:buChar char="§"/>
            </a:pPr>
            <a:r>
              <a:rPr lang="en-US" sz="2800" dirty="0"/>
              <a:t>Located outside of hazardous areas</a:t>
            </a:r>
          </a:p>
          <a:p>
            <a:pPr fontAlgn="auto">
              <a:spcAft>
                <a:spcPts val="0"/>
              </a:spcAft>
              <a:buClr>
                <a:srgbClr val="465B70"/>
              </a:buClr>
              <a:buFont typeface="Wingdings" pitchFamily="2" charset="2"/>
              <a:buChar char="§"/>
            </a:pPr>
            <a:r>
              <a:rPr lang="en-US" sz="2800" u="sng" dirty="0">
                <a:solidFill>
                  <a:srgbClr val="ED5D2F"/>
                </a:solidFill>
              </a:rPr>
              <a:t>Easily identified</a:t>
            </a:r>
            <a:r>
              <a:rPr lang="en-US" sz="2800" dirty="0">
                <a:solidFill>
                  <a:srgbClr val="ED5D2F"/>
                </a:solidFill>
              </a:rPr>
              <a:t> </a:t>
            </a:r>
            <a:r>
              <a:rPr lang="en-US" sz="2800" dirty="0"/>
              <a:t>and </a:t>
            </a:r>
            <a:r>
              <a:rPr lang="en-US" sz="2800" u="sng" dirty="0">
                <a:solidFill>
                  <a:srgbClr val="ED5D2F"/>
                </a:solidFill>
              </a:rPr>
              <a:t>easily operated</a:t>
            </a:r>
          </a:p>
          <a:p>
            <a:pPr fontAlgn="auto">
              <a:spcAft>
                <a:spcPts val="0"/>
              </a:spcAft>
              <a:buClr>
                <a:srgbClr val="465B70"/>
              </a:buClr>
              <a:buFont typeface="Wingdings" pitchFamily="2" charset="2"/>
              <a:buChar char="§"/>
            </a:pPr>
            <a:r>
              <a:rPr lang="en-US" sz="2800" u="sng" dirty="0">
                <a:solidFill>
                  <a:srgbClr val="ED5D2F"/>
                </a:solidFill>
              </a:rPr>
              <a:t>Tamper-resistant</a:t>
            </a:r>
          </a:p>
          <a:p>
            <a:pPr fontAlgn="auto">
              <a:spcAft>
                <a:spcPts val="0"/>
              </a:spcAft>
              <a:buClr>
                <a:srgbClr val="465B70"/>
              </a:buClr>
              <a:buFont typeface="Wingdings" pitchFamily="2" charset="2"/>
              <a:buChar char="§"/>
            </a:pPr>
            <a:r>
              <a:rPr lang="en-US" sz="2800" u="sng" dirty="0">
                <a:solidFill>
                  <a:srgbClr val="ED5D2F"/>
                </a:solidFill>
              </a:rPr>
              <a:t>Lockable only in the off position</a:t>
            </a:r>
          </a:p>
          <a:p>
            <a:pPr fontAlgn="auto">
              <a:spcAft>
                <a:spcPts val="0"/>
              </a:spcAft>
              <a:buClr>
                <a:srgbClr val="465B70"/>
              </a:buClr>
              <a:buFont typeface="Wingdings" pitchFamily="2" charset="2"/>
              <a:buChar char="§"/>
            </a:pPr>
            <a:r>
              <a:rPr lang="en-US" sz="2800" u="sng" dirty="0">
                <a:solidFill>
                  <a:srgbClr val="ED5D2F"/>
                </a:solidFill>
              </a:rPr>
              <a:t>Means of energy </a:t>
            </a:r>
            <a:r>
              <a:rPr lang="en-US" sz="2800" u="sng" dirty="0" err="1">
                <a:solidFill>
                  <a:srgbClr val="ED5D2F"/>
                </a:solidFill>
              </a:rPr>
              <a:t>dissapation</a:t>
            </a:r>
            <a:endParaRPr lang="en-US" sz="2800" u="sng" dirty="0">
              <a:solidFill>
                <a:srgbClr val="ED5D2F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E8C581-2731-4514-9565-D1E56BC59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52400"/>
            <a:ext cx="17240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6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188352"/>
            <a:ext cx="6605588" cy="492125"/>
          </a:xfrm>
        </p:spPr>
        <p:txBody>
          <a:bodyPr>
            <a:noAutofit/>
          </a:bodyPr>
          <a:lstStyle/>
          <a:p>
            <a:pPr algn="ctr"/>
            <a:r>
              <a:rPr lang="en-US" sz="2200" dirty="0"/>
              <a:t>Routine, repetitive and integral tasks are treated with  risk reduction measures that use these hybrid functions.</a:t>
            </a:r>
          </a:p>
        </p:txBody>
      </p:sp>
      <p:sp>
        <p:nvSpPr>
          <p:cNvPr id="7" name="AutoShape 622"/>
          <p:cNvSpPr>
            <a:spLocks noChangeArrowheads="1"/>
          </p:cNvSpPr>
          <p:nvPr/>
        </p:nvSpPr>
        <p:spPr bwMode="auto">
          <a:xfrm>
            <a:off x="228600" y="5410200"/>
            <a:ext cx="8762999" cy="762000"/>
          </a:xfrm>
          <a:prstGeom prst="roundRect">
            <a:avLst>
              <a:gd name="adj" fmla="val 13611"/>
            </a:avLst>
          </a:prstGeom>
          <a:solidFill>
            <a:srgbClr val="ED5D2F"/>
          </a:solidFill>
          <a:ln w="15875" algn="ctr">
            <a:solidFill>
              <a:srgbClr val="ED5D2F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Every mode and every task must be evaluated in order to identify all of the hazards.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1A2C48-B52A-448B-BA8E-8BF2E7522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04" b="20017"/>
          <a:stretch/>
        </p:blipFill>
        <p:spPr>
          <a:xfrm>
            <a:off x="76200" y="6429367"/>
            <a:ext cx="3774749" cy="225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69BF93-4E06-40D3-8DE2-B773C3EFED58}"/>
              </a:ext>
            </a:extLst>
          </p:cNvPr>
          <p:cNvSpPr txBox="1"/>
          <p:nvPr/>
        </p:nvSpPr>
        <p:spPr>
          <a:xfrm>
            <a:off x="4419600" y="6417334"/>
            <a:ext cx="2777732" cy="207749"/>
          </a:xfrm>
          <a:prstGeom prst="rect">
            <a:avLst/>
          </a:prstGeom>
          <a:solidFill>
            <a:srgbClr val="ED5D2F"/>
          </a:solidFill>
          <a:ln>
            <a:solidFill>
              <a:srgbClr val="ED5D2F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Confidential &amp; Privileged C 2021 ROSS Controls All Rights Reserved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033D8F-EB58-4583-B5E7-1259D08DE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"/>
            <a:ext cx="1724025" cy="552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54D064-7156-4498-8164-EBB975FA0685}"/>
              </a:ext>
            </a:extLst>
          </p:cNvPr>
          <p:cNvSpPr txBox="1"/>
          <p:nvPr/>
        </p:nvSpPr>
        <p:spPr>
          <a:xfrm>
            <a:off x="802949" y="1631392"/>
            <a:ext cx="3048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Electrical Terms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Prevention of  unexpected start-up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D5D2F"/>
                </a:solidFill>
              </a:rPr>
              <a:t>Energy Isolation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D5D2F"/>
                </a:solidFill>
              </a:rPr>
              <a:t>Safe-direction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D5D2F"/>
                </a:solidFill>
              </a:rPr>
              <a:t>Safe-torque-off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D5D2F"/>
                </a:solidFill>
              </a:rPr>
              <a:t>Safe-speed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D5D2F"/>
                </a:solidFill>
              </a:rPr>
              <a:t>Safe-stopping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D5D2F"/>
                </a:solidFill>
              </a:rPr>
              <a:t>Safe-brake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D5D2F"/>
                </a:solidFill>
              </a:rPr>
              <a:t>Safe-limited-torque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F0063-B34F-41D1-85E7-5043E2B1FA4B}"/>
              </a:ext>
            </a:extLst>
          </p:cNvPr>
          <p:cNvSpPr txBox="1"/>
          <p:nvPr/>
        </p:nvSpPr>
        <p:spPr>
          <a:xfrm>
            <a:off x="4191000" y="1642141"/>
            <a:ext cx="4495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Fluid Power Terms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Prevention of  unexpected start-up (LOX)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D5D2F"/>
                </a:solidFill>
              </a:rPr>
              <a:t>Energy Isolation (Safe-exhaust)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D5D2F"/>
                </a:solidFill>
              </a:rPr>
              <a:t>Safe-direction (Safe-return)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D5D2F"/>
                </a:solidFill>
              </a:rPr>
              <a:t>Safe-torque-off (Safe-exhaust)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D5D2F"/>
                </a:solidFill>
              </a:rPr>
              <a:t>Safe-speed (Flow controls)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D5D2F"/>
                </a:solidFill>
              </a:rPr>
              <a:t>Safe-stopping (PO Checks)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D5D2F"/>
                </a:solidFill>
              </a:rPr>
              <a:t>Safe-brake control (Safe-return)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ED5D2F"/>
                </a:solidFill>
              </a:rPr>
              <a:t>Safe-limited-torque (Safe-exhaust)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5497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76" name="Picture 17" descr="MPj0386071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8362" y="3312779"/>
            <a:ext cx="1219200" cy="869950"/>
          </a:xfrm>
          <a:noFill/>
        </p:spPr>
      </p:pic>
      <p:pic>
        <p:nvPicPr>
          <p:cNvPr id="45080" name="Picture 21" descr="MPj0401447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8362" y="5311037"/>
            <a:ext cx="1219200" cy="822325"/>
          </a:xfrm>
          <a:noFill/>
        </p:spPr>
      </p:pic>
      <p:sp>
        <p:nvSpPr>
          <p:cNvPr id="45062" name="AutoShape 3"/>
          <p:cNvSpPr>
            <a:spLocks noChangeArrowheads="1"/>
          </p:cNvSpPr>
          <p:nvPr/>
        </p:nvSpPr>
        <p:spPr bwMode="auto">
          <a:xfrm>
            <a:off x="3797300" y="1600127"/>
            <a:ext cx="774700" cy="299299"/>
          </a:xfrm>
          <a:prstGeom prst="rightArrow">
            <a:avLst>
              <a:gd name="adj1" fmla="val 50000"/>
              <a:gd name="adj2" fmla="val 134536"/>
            </a:avLst>
          </a:prstGeom>
          <a:solidFill>
            <a:srgbClr val="ED5D2F"/>
          </a:solidFill>
          <a:ln w="12700">
            <a:solidFill>
              <a:srgbClr val="ED5D2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5063" name="AutoShape 4"/>
          <p:cNvSpPr>
            <a:spLocks noChangeArrowheads="1"/>
          </p:cNvSpPr>
          <p:nvPr/>
        </p:nvSpPr>
        <p:spPr bwMode="auto">
          <a:xfrm>
            <a:off x="3797300" y="2514527"/>
            <a:ext cx="774700" cy="299299"/>
          </a:xfrm>
          <a:prstGeom prst="rightArrow">
            <a:avLst>
              <a:gd name="adj1" fmla="val 50000"/>
              <a:gd name="adj2" fmla="val 134536"/>
            </a:avLst>
          </a:prstGeom>
          <a:solidFill>
            <a:srgbClr val="ED5D2F"/>
          </a:solidFill>
          <a:ln w="12700">
            <a:solidFill>
              <a:srgbClr val="ED5D2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5064" name="AutoShape 5"/>
          <p:cNvSpPr>
            <a:spLocks noChangeArrowheads="1"/>
          </p:cNvSpPr>
          <p:nvPr/>
        </p:nvSpPr>
        <p:spPr bwMode="auto">
          <a:xfrm>
            <a:off x="3797300" y="3505127"/>
            <a:ext cx="774700" cy="299299"/>
          </a:xfrm>
          <a:prstGeom prst="rightArrow">
            <a:avLst>
              <a:gd name="adj1" fmla="val 50000"/>
              <a:gd name="adj2" fmla="val 134536"/>
            </a:avLst>
          </a:prstGeom>
          <a:solidFill>
            <a:srgbClr val="ED5D2F"/>
          </a:solidFill>
          <a:ln w="12700">
            <a:solidFill>
              <a:srgbClr val="ED5D2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5065" name="AutoShape 6"/>
          <p:cNvSpPr>
            <a:spLocks noChangeArrowheads="1"/>
          </p:cNvSpPr>
          <p:nvPr/>
        </p:nvSpPr>
        <p:spPr bwMode="auto">
          <a:xfrm>
            <a:off x="3797300" y="4495727"/>
            <a:ext cx="774700" cy="292173"/>
          </a:xfrm>
          <a:prstGeom prst="rightArrow">
            <a:avLst>
              <a:gd name="adj1" fmla="val 50000"/>
              <a:gd name="adj2" fmla="val 137818"/>
            </a:avLst>
          </a:prstGeom>
          <a:solidFill>
            <a:srgbClr val="ED5D2F"/>
          </a:solidFill>
          <a:ln w="12700">
            <a:solidFill>
              <a:srgbClr val="ED5D2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5066" name="AutoShape 7"/>
          <p:cNvSpPr>
            <a:spLocks noChangeArrowheads="1"/>
          </p:cNvSpPr>
          <p:nvPr/>
        </p:nvSpPr>
        <p:spPr bwMode="auto">
          <a:xfrm>
            <a:off x="3810000" y="5499027"/>
            <a:ext cx="774700" cy="292173"/>
          </a:xfrm>
          <a:prstGeom prst="rightArrow">
            <a:avLst>
              <a:gd name="adj1" fmla="val 50000"/>
              <a:gd name="adj2" fmla="val 137818"/>
            </a:avLst>
          </a:prstGeom>
          <a:solidFill>
            <a:srgbClr val="ED5D2F"/>
          </a:solidFill>
          <a:ln w="12700">
            <a:solidFill>
              <a:srgbClr val="ED5D2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5067" name="Rectangle 8"/>
          <p:cNvSpPr>
            <a:spLocks noChangeArrowheads="1"/>
          </p:cNvSpPr>
          <p:nvPr/>
        </p:nvSpPr>
        <p:spPr bwMode="auto">
          <a:xfrm>
            <a:off x="1645077" y="1539070"/>
            <a:ext cx="212090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Elimination</a:t>
            </a:r>
            <a:endParaRPr lang="en-US" sz="1800" b="1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5068" name="Rectangle 9"/>
          <p:cNvSpPr>
            <a:spLocks noChangeArrowheads="1"/>
          </p:cNvSpPr>
          <p:nvPr/>
        </p:nvSpPr>
        <p:spPr bwMode="auto">
          <a:xfrm>
            <a:off x="283796" y="2476648"/>
            <a:ext cx="350520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Fixed Guarding</a:t>
            </a:r>
          </a:p>
        </p:txBody>
      </p:sp>
      <p:sp>
        <p:nvSpPr>
          <p:cNvPr id="45069" name="Rectangle 10"/>
          <p:cNvSpPr>
            <a:spLocks noChangeArrowheads="1"/>
          </p:cNvSpPr>
          <p:nvPr/>
        </p:nvSpPr>
        <p:spPr bwMode="auto">
          <a:xfrm>
            <a:off x="32177" y="3585767"/>
            <a:ext cx="37306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Engineered Safeguards</a:t>
            </a:r>
          </a:p>
        </p:txBody>
      </p:sp>
      <p:sp>
        <p:nvSpPr>
          <p:cNvPr id="45070" name="Rectangle 11"/>
          <p:cNvSpPr>
            <a:spLocks noChangeArrowheads="1"/>
          </p:cNvSpPr>
          <p:nvPr/>
        </p:nvSpPr>
        <p:spPr bwMode="auto">
          <a:xfrm>
            <a:off x="-256382" y="4337144"/>
            <a:ext cx="4113213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Awareness Means, Training and Procedures (Administrative)</a:t>
            </a:r>
          </a:p>
        </p:txBody>
      </p:sp>
      <p:sp>
        <p:nvSpPr>
          <p:cNvPr id="45071" name="Rectangle 12"/>
          <p:cNvSpPr>
            <a:spLocks noChangeArrowheads="1"/>
          </p:cNvSpPr>
          <p:nvPr/>
        </p:nvSpPr>
        <p:spPr bwMode="auto">
          <a:xfrm>
            <a:off x="128588" y="5393449"/>
            <a:ext cx="3668712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cs typeface="Arial" charset="0"/>
              </a:rPr>
              <a:t>Personal protective equipment </a:t>
            </a:r>
            <a:endParaRPr lang="en-US" sz="18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5074" name="AutoShape 15"/>
          <p:cNvSpPr>
            <a:spLocks noChangeArrowheads="1"/>
          </p:cNvSpPr>
          <p:nvPr/>
        </p:nvSpPr>
        <p:spPr bwMode="gray">
          <a:xfrm>
            <a:off x="153987" y="847725"/>
            <a:ext cx="5743575" cy="533400"/>
          </a:xfrm>
          <a:prstGeom prst="roundRect">
            <a:avLst>
              <a:gd name="adj" fmla="val 19046"/>
            </a:avLst>
          </a:prstGeom>
          <a:noFill/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/>
              <a:t>Hierarchy of Protective Measures</a:t>
            </a:r>
            <a:endParaRPr lang="en-US" sz="2000" dirty="0"/>
          </a:p>
        </p:txBody>
      </p:sp>
      <p:pic>
        <p:nvPicPr>
          <p:cNvPr id="45077" name="Picture 18" descr="MPj0202208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2" y="2405062"/>
            <a:ext cx="12192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8" name="Picture 19" descr="MPj0182819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2" y="4310062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9" name="Picture 20" descr="MPj0385354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2" y="1381125"/>
            <a:ext cx="12192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1254391" y="-37354"/>
            <a:ext cx="7394309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dirty="0"/>
              <a:t>This where safeguarding solutions come into consideration.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6229350" y="1203463"/>
            <a:ext cx="2514600" cy="1291092"/>
          </a:xfrm>
          <a:prstGeom prst="rect">
            <a:avLst/>
          </a:prstGeom>
          <a:solidFill>
            <a:srgbClr val="ED5D2F"/>
          </a:solidFill>
          <a:ln>
            <a:solidFill>
              <a:srgbClr val="ED5D2F"/>
            </a:solidFill>
          </a:ln>
          <a:effectLst/>
        </p:spPr>
        <p:txBody>
          <a:bodyPr lIns="92075" tIns="46038" rIns="92075" bIns="46038"/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190500" eaLnBrk="0" hangingPunct="0">
              <a:defRPr sz="240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lvl="1" algn="ctr" eaLnBrk="1" hangingPunct="1">
              <a:spcBef>
                <a:spcPct val="20000"/>
              </a:spcBef>
              <a:buClr>
                <a:srgbClr val="BB2332"/>
              </a:buClr>
            </a:pPr>
            <a:r>
              <a:rPr kumimoji="1" lang="en-US" sz="2000" dirty="0">
                <a:cs typeface="Arial" pitchFamily="34" charset="0"/>
              </a:rPr>
              <a:t>These measures are often combined to reduce risk to an acceptable level.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03924" y="2765806"/>
            <a:ext cx="3037996" cy="2956393"/>
            <a:chOff x="6003924" y="2765806"/>
            <a:chExt cx="3037996" cy="2956393"/>
          </a:xfrm>
        </p:grpSpPr>
        <p:pic>
          <p:nvPicPr>
            <p:cNvPr id="31" name="Picture 30" descr="Effectiveness_vs_Defeatibility.EM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03924" y="2765806"/>
              <a:ext cx="3037996" cy="295639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457950" y="3649999"/>
              <a:ext cx="116205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Fixed Guarding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1588" y="3737129"/>
              <a:ext cx="76200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7907A45A-DA7C-44A1-ADB2-8F94601105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152400"/>
            <a:ext cx="1724025" cy="5524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38BE4A-467F-4253-B491-D325C57E644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2604" b="20017"/>
          <a:stretch/>
        </p:blipFill>
        <p:spPr>
          <a:xfrm>
            <a:off x="76200" y="6429367"/>
            <a:ext cx="3774749" cy="22579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CEE3D4B-BC56-4FD6-8EF1-04F20AD20452}"/>
              </a:ext>
            </a:extLst>
          </p:cNvPr>
          <p:cNvSpPr txBox="1"/>
          <p:nvPr/>
        </p:nvSpPr>
        <p:spPr>
          <a:xfrm>
            <a:off x="4419600" y="6417334"/>
            <a:ext cx="2777732" cy="207749"/>
          </a:xfrm>
          <a:prstGeom prst="rect">
            <a:avLst/>
          </a:prstGeom>
          <a:solidFill>
            <a:srgbClr val="ED5D2F"/>
          </a:solidFill>
          <a:ln>
            <a:solidFill>
              <a:srgbClr val="ED5D2F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Calibri" panose="020F0502020204030204"/>
              </a:rPr>
              <a:t>Confidential &amp; Privileged C 2021 ROSS Controls All Rights Reserved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AC52482-64AF-44B9-BE1B-DE333BBB6212}"/>
              </a:ext>
            </a:extLst>
          </p:cNvPr>
          <p:cNvSpPr/>
          <p:nvPr/>
        </p:nvSpPr>
        <p:spPr>
          <a:xfrm>
            <a:off x="1066800" y="3124200"/>
            <a:ext cx="4937124" cy="1138083"/>
          </a:xfrm>
          <a:prstGeom prst="roundRect">
            <a:avLst/>
          </a:prstGeom>
          <a:noFill/>
          <a:ln w="38100">
            <a:solidFill>
              <a:srgbClr val="ED5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8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C7331A-8383-46CE-A00F-AD6E9CEAC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92" y="1153187"/>
            <a:ext cx="7593816" cy="3556205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9F239EA9-4283-4378-A1F4-7906840AAE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125"/>
            <a:ext cx="7543800" cy="4905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0" dirty="0"/>
              <a:t>ISO 13849-1 – requires users to include fluid power safety as part of the safety control system.</a:t>
            </a:r>
          </a:p>
        </p:txBody>
      </p:sp>
      <p:sp>
        <p:nvSpPr>
          <p:cNvPr id="15" name="AutoShape 622">
            <a:extLst>
              <a:ext uri="{FF2B5EF4-FFF2-40B4-BE49-F238E27FC236}">
                <a16:creationId xmlns:a16="http://schemas.microsoft.com/office/drawing/2014/main" id="{F4F808EB-599F-4209-AA8D-300DF3893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953000"/>
            <a:ext cx="6661574" cy="995421"/>
          </a:xfrm>
          <a:prstGeom prst="roundRect">
            <a:avLst>
              <a:gd name="adj" fmla="val 13611"/>
            </a:avLst>
          </a:prstGeom>
          <a:solidFill>
            <a:srgbClr val="ED5D2F"/>
          </a:solidFill>
          <a:ln w="15875" algn="ctr">
            <a:solidFill>
              <a:srgbClr val="ED5D2F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Most metals companies ignored pneumatics and hydraulics until the ISO13849 standard included pneumatics and hydraulics as part of the safety related part of the control system.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B1EB1A2-75BB-4234-B099-B03D7D56AA7C}"/>
              </a:ext>
            </a:extLst>
          </p:cNvPr>
          <p:cNvCxnSpPr>
            <a:cxnSpLocks/>
          </p:cNvCxnSpPr>
          <p:nvPr/>
        </p:nvCxnSpPr>
        <p:spPr>
          <a:xfrm flipH="1">
            <a:off x="4351972" y="3429000"/>
            <a:ext cx="263826" cy="52387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AF6C463-6BB7-4686-86FF-3057620AC802}"/>
              </a:ext>
            </a:extLst>
          </p:cNvPr>
          <p:cNvCxnSpPr>
            <a:cxnSpLocks/>
          </p:cNvCxnSpPr>
          <p:nvPr/>
        </p:nvCxnSpPr>
        <p:spPr>
          <a:xfrm flipH="1">
            <a:off x="4351972" y="4045273"/>
            <a:ext cx="263826" cy="4067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58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1D72395-541F-426E-BED6-F66ED66F66B1}" vid="{3EB589AF-9506-40EC-BB93-0F1B4801A765}"/>
    </a:ext>
  </a:extLst>
</a:theme>
</file>

<file path=ppt/theme/theme2.xml><?xml version="1.0" encoding="utf-8"?>
<a:theme xmlns:a="http://schemas.openxmlformats.org/drawingml/2006/main" name="Parker">
  <a:themeElements>
    <a:clrScheme name="Default Design 1">
      <a:dk1>
        <a:srgbClr val="000000"/>
      </a:dk1>
      <a:lt1>
        <a:srgbClr val="FFFFFF"/>
      </a:lt1>
      <a:dk2>
        <a:srgbClr val="070C3C"/>
      </a:dk2>
      <a:lt2>
        <a:srgbClr val="999999"/>
      </a:lt2>
      <a:accent1>
        <a:srgbClr val="8C7B70"/>
      </a:accent1>
      <a:accent2>
        <a:srgbClr val="00A3F0"/>
      </a:accent2>
      <a:accent3>
        <a:srgbClr val="FFFFFF"/>
      </a:accent3>
      <a:accent4>
        <a:srgbClr val="000000"/>
      </a:accent4>
      <a:accent5>
        <a:srgbClr val="C5BFBB"/>
      </a:accent5>
      <a:accent6>
        <a:srgbClr val="0093D9"/>
      </a:accent6>
      <a:hlink>
        <a:srgbClr val="FF660F"/>
      </a:hlink>
      <a:folHlink>
        <a:srgbClr val="00707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70C3C"/>
        </a:dk2>
        <a:lt2>
          <a:srgbClr val="999999"/>
        </a:lt2>
        <a:accent1>
          <a:srgbClr val="8C7B70"/>
        </a:accent1>
        <a:accent2>
          <a:srgbClr val="00A3F0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0093D9"/>
        </a:accent6>
        <a:hlink>
          <a:srgbClr val="FF660F"/>
        </a:hlink>
        <a:folHlink>
          <a:srgbClr val="0070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NTITLED" id="{349A30AF-9D8D-42F4-938D-ABEAF06B459E}" vid="{EBCBF950-3197-4B64-B276-F22658461EF8}"/>
    </a:ext>
  </a:extLst>
</a:theme>
</file>

<file path=ppt/theme/theme3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81975</TotalTime>
  <Words>1295</Words>
  <Application>Microsoft Office PowerPoint</Application>
  <PresentationFormat>On-screen Show (4:3)</PresentationFormat>
  <Paragraphs>219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Narrow</vt:lpstr>
      <vt:lpstr>Calibri</vt:lpstr>
      <vt:lpstr>Calibri Light</vt:lpstr>
      <vt:lpstr>Times</vt:lpstr>
      <vt:lpstr>Times New Roman</vt:lpstr>
      <vt:lpstr>Wingdings</vt:lpstr>
      <vt:lpstr>Office Theme</vt:lpstr>
      <vt:lpstr>Parker</vt:lpstr>
      <vt:lpstr>1_Office Theme</vt:lpstr>
      <vt:lpstr>PowerPoint Presentation</vt:lpstr>
      <vt:lpstr>Hybrid Safety Solutions include electrical, electronic and fluid power solutions.</vt:lpstr>
      <vt:lpstr>Determination of the type of safety devices should be determined thru the use of a risk assessment.</vt:lpstr>
      <vt:lpstr>Most of the identified risk reduction measures are similar in electrical and fluid power.</vt:lpstr>
      <vt:lpstr>Prevention of Unexpected Start-up is covered by Enegry Isolation or Lock-out/Tag-out</vt:lpstr>
      <vt:lpstr>PowerPoint Presentation</vt:lpstr>
      <vt:lpstr>Routine, repetitive and integral tasks are treated with  risk reduction measures that use these hybrid functions.</vt:lpstr>
      <vt:lpstr>PowerPoint Presentation</vt:lpstr>
      <vt:lpstr>ISO 13849-1 – requires users to include fluid power safety as part of the safety control system.</vt:lpstr>
      <vt:lpstr>Most safety functions start with a triggering event called Safety-related stop.</vt:lpstr>
      <vt:lpstr>PowerPoint Presentation</vt:lpstr>
      <vt:lpstr>A Safety Function includes fluid power safety.</vt:lpstr>
      <vt:lpstr>PowerPoint Presentation</vt:lpstr>
      <vt:lpstr>PowerPoint Presentation</vt:lpstr>
      <vt:lpstr>PowerPoint Presentation</vt:lpstr>
      <vt:lpstr>Emergency stop requirements from NFPA79</vt:lpstr>
      <vt:lpstr>Unfortunately, most machine do not have a safety dump valve to isolate or control fluid power energy sources.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Market Products</dc:title>
  <dc:creator>Eric Cummings</dc:creator>
  <cp:lastModifiedBy>Chris Brogli</cp:lastModifiedBy>
  <cp:revision>1163</cp:revision>
  <cp:lastPrinted>2015-06-16T13:28:11Z</cp:lastPrinted>
  <dcterms:created xsi:type="dcterms:W3CDTF">2002-12-06T14:07:09Z</dcterms:created>
  <dcterms:modified xsi:type="dcterms:W3CDTF">2022-04-12T18:03:15Z</dcterms:modified>
</cp:coreProperties>
</file>